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79" r:id="rId3"/>
    <p:sldId id="280" r:id="rId4"/>
    <p:sldId id="282" r:id="rId5"/>
    <p:sldId id="283" r:id="rId6"/>
    <p:sldId id="284" r:id="rId7"/>
    <p:sldId id="285" r:id="rId8"/>
    <p:sldId id="286" r:id="rId9"/>
    <p:sldId id="281" r:id="rId10"/>
    <p:sldId id="257" r:id="rId11"/>
    <p:sldId id="258" r:id="rId12"/>
    <p:sldId id="261" r:id="rId13"/>
    <p:sldId id="263" r:id="rId14"/>
    <p:sldId id="269" r:id="rId15"/>
    <p:sldId id="267" r:id="rId16"/>
    <p:sldId id="268" r:id="rId17"/>
    <p:sldId id="276" r:id="rId18"/>
    <p:sldId id="277" r:id="rId19"/>
    <p:sldId id="270" r:id="rId20"/>
    <p:sldId id="271" r:id="rId21"/>
    <p:sldId id="272" r:id="rId22"/>
    <p:sldId id="273" r:id="rId23"/>
    <p:sldId id="274" r:id="rId24"/>
    <p:sldId id="292" r:id="rId25"/>
    <p:sldId id="291" r:id="rId26"/>
    <p:sldId id="275" r:id="rId27"/>
    <p:sldId id="290" r:id="rId28"/>
    <p:sldId id="278" r:id="rId29"/>
    <p:sldId id="293" r:id="rId30"/>
    <p:sldId id="294" r:id="rId31"/>
    <p:sldId id="295" r:id="rId32"/>
    <p:sldId id="296" r:id="rId33"/>
    <p:sldId id="297" r:id="rId34"/>
    <p:sldId id="288" r:id="rId35"/>
    <p:sldId id="262" r:id="rId36"/>
    <p:sldId id="266" r:id="rId37"/>
    <p:sldId id="264" r:id="rId38"/>
    <p:sldId id="265" r:id="rId39"/>
    <p:sldId id="298"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AB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18" d="100"/>
          <a:sy n="118" d="100"/>
        </p:scale>
        <p:origin x="-1422"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0F3585-5609-494B-998C-EF2D1CF37983}" type="datetimeFigureOut">
              <a:rPr lang="en-US" smtClean="0"/>
              <a:t>12/9/2016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44178A-B677-1D41-AC15-CA6E898C63AB}" type="slidenum">
              <a:rPr lang="en-US" smtClean="0"/>
              <a:t>‹#›</a:t>
            </a:fld>
            <a:endParaRPr lang="en-US"/>
          </a:p>
        </p:txBody>
      </p:sp>
    </p:spTree>
    <p:extLst>
      <p:ext uri="{BB962C8B-B14F-4D97-AF65-F5344CB8AC3E}">
        <p14:creationId xmlns:p14="http://schemas.microsoft.com/office/powerpoint/2010/main" val="774732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best practice we should terminate the subscription by using the dispose method. This will perform any required cleanup steps. Otherwise, it might be possible to prevent garbage collection from cleaning up unused resources.</a:t>
            </a:r>
          </a:p>
          <a:p>
            <a:endParaRPr lang="en-US" dirty="0" smtClean="0"/>
          </a:p>
          <a:p>
            <a:r>
              <a:rPr lang="en-US" dirty="0" smtClean="0"/>
              <a:t>Without subscribe the observable contained in the variable observable is just a cold observable. Nevertheless, it is also possible to convert it to a hot sequence (i.e., we perform a pseudo subscription) using the publish method.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B44178A-B677-1D41-AC15-CA6E898C63AB}" type="slidenum">
              <a:rPr lang="en-US" smtClean="0"/>
              <a:t>5</a:t>
            </a:fld>
            <a:endParaRPr lang="en-US"/>
          </a:p>
        </p:txBody>
      </p:sp>
    </p:spTree>
    <p:extLst>
      <p:ext uri="{BB962C8B-B14F-4D97-AF65-F5344CB8AC3E}">
        <p14:creationId xmlns:p14="http://schemas.microsoft.com/office/powerpoint/2010/main" val="1940799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Section Break / Final">
    <p:spTree>
      <p:nvGrpSpPr>
        <p:cNvPr id="1" name=""/>
        <p:cNvGrpSpPr/>
        <p:nvPr/>
      </p:nvGrpSpPr>
      <p:grpSpPr>
        <a:xfrm>
          <a:off x="0" y="0"/>
          <a:ext cx="0" cy="0"/>
          <a:chOff x="0" y="0"/>
          <a:chExt cx="0" cy="0"/>
        </a:xfrm>
      </p:grpSpPr>
      <p:sp>
        <p:nvSpPr>
          <p:cNvPr id="32" name="Prostokąt 2"/>
          <p:cNvSpPr/>
          <p:nvPr/>
        </p:nvSpPr>
        <p:spPr>
          <a:xfrm>
            <a:off x="793"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b="1" dirty="0">
              <a:ln>
                <a:noFill/>
              </a:ln>
              <a:solidFill>
                <a:schemeClr val="bg1"/>
              </a:solidFill>
            </a:endParaRPr>
          </a:p>
        </p:txBody>
      </p:sp>
      <p:sp>
        <p:nvSpPr>
          <p:cNvPr id="46" name="Tytuł 1"/>
          <p:cNvSpPr>
            <a:spLocks noGrp="1"/>
          </p:cNvSpPr>
          <p:nvPr>
            <p:ph type="title" hasCustomPrompt="1"/>
          </p:nvPr>
        </p:nvSpPr>
        <p:spPr>
          <a:xfrm>
            <a:off x="3933825" y="1995501"/>
            <a:ext cx="4953436" cy="1151548"/>
          </a:xfrm>
        </p:spPr>
        <p:txBody>
          <a:bodyPr anchor="ctr"/>
          <a:lstStyle>
            <a:lvl1pPr algn="l">
              <a:lnSpc>
                <a:spcPct val="100000"/>
              </a:lnSpc>
              <a:spcBef>
                <a:spcPts val="450"/>
              </a:spcBef>
              <a:spcAft>
                <a:spcPts val="450"/>
              </a:spcAft>
              <a:defRPr sz="2800" b="0">
                <a:solidFill>
                  <a:schemeClr val="bg1"/>
                </a:solidFill>
              </a:defRPr>
            </a:lvl1pPr>
          </a:lstStyle>
          <a:p>
            <a:r>
              <a:rPr lang="pl-PL" dirty="0"/>
              <a:t>EDIT TITLE</a:t>
            </a:r>
            <a:endParaRPr lang="en-US" dirty="0"/>
          </a:p>
        </p:txBody>
      </p:sp>
      <p:grpSp>
        <p:nvGrpSpPr>
          <p:cNvPr id="64" name="Group 35"/>
          <p:cNvGrpSpPr>
            <a:grpSpLocks noChangeAspect="1"/>
          </p:cNvGrpSpPr>
          <p:nvPr/>
        </p:nvGrpSpPr>
        <p:grpSpPr bwMode="auto">
          <a:xfrm>
            <a:off x="609601" y="1132226"/>
            <a:ext cx="2507458" cy="4035181"/>
            <a:chOff x="2363" y="293"/>
            <a:chExt cx="1208" cy="1458"/>
          </a:xfrm>
        </p:grpSpPr>
        <p:sp>
          <p:nvSpPr>
            <p:cNvPr id="65"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6"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7"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8"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9"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0"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2"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4"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5"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6"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7"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9"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0"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2"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3"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4"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5"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bg1"/>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a:t>EDIT TEXT</a:t>
            </a:r>
          </a:p>
        </p:txBody>
      </p:sp>
      <p:grpSp>
        <p:nvGrpSpPr>
          <p:cNvPr id="87" name="Group 19"/>
          <p:cNvGrpSpPr>
            <a:grpSpLocks noChangeAspect="1"/>
          </p:cNvGrpSpPr>
          <p:nvPr/>
        </p:nvGrpSpPr>
        <p:grpSpPr bwMode="auto">
          <a:xfrm>
            <a:off x="8449097" y="5834059"/>
            <a:ext cx="438164" cy="564684"/>
            <a:chOff x="2074" y="843"/>
            <a:chExt cx="1615" cy="1561"/>
          </a:xfrm>
        </p:grpSpPr>
        <p:sp>
          <p:nvSpPr>
            <p:cNvPr id="8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5"/>
          <p:cNvGrpSpPr>
            <a:grpSpLocks noChangeAspect="1"/>
          </p:cNvGrpSpPr>
          <p:nvPr/>
        </p:nvGrpSpPr>
        <p:grpSpPr bwMode="auto">
          <a:xfrm>
            <a:off x="561743" y="5768522"/>
            <a:ext cx="959338" cy="678757"/>
            <a:chOff x="1640" y="963"/>
            <a:chExt cx="2480" cy="1316"/>
          </a:xfrm>
          <a:solidFill>
            <a:schemeClr val="bg1"/>
          </a:solidFill>
        </p:grpSpPr>
        <p:sp>
          <p:nvSpPr>
            <p:cNvPr id="58"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3532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dirty="0"/>
              <a:t>Edit Title</a:t>
            </a:r>
            <a:endParaRPr lang="en-US" dirty="0"/>
          </a:p>
        </p:txBody>
      </p:sp>
      <p:sp>
        <p:nvSpPr>
          <p:cNvPr id="5" name="Symbol zastępczy zawartości 4"/>
          <p:cNvSpPr>
            <a:spLocks noGrp="1"/>
          </p:cNvSpPr>
          <p:nvPr>
            <p:ph sz="quarter" idx="11" hasCustomPrompt="1"/>
          </p:nvPr>
        </p:nvSpPr>
        <p:spPr>
          <a:xfrm>
            <a:off x="286942" y="1196976"/>
            <a:ext cx="8593931"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dirty="0"/>
              <a:t>Click to edit content</a:t>
            </a:r>
          </a:p>
          <a:p>
            <a:pPr lvl="1"/>
            <a:r>
              <a:rPr lang="pl-PL" dirty="0"/>
              <a:t>Click to edit content</a:t>
            </a:r>
          </a:p>
          <a:p>
            <a:pPr lvl="2"/>
            <a:r>
              <a:rPr lang="pl-PL" dirty="0"/>
              <a:t>Click to edit content</a:t>
            </a:r>
          </a:p>
          <a:p>
            <a:pPr lvl="3"/>
            <a:r>
              <a:rPr lang="pl-PL" dirty="0"/>
              <a:t>Click to edit content</a:t>
            </a:r>
          </a:p>
          <a:p>
            <a:pPr lvl="4"/>
            <a:r>
              <a:rPr lang="pl-PL" dirty="0"/>
              <a:t>Click to edit content</a:t>
            </a:r>
            <a:endParaRPr lang="en-US" dirty="0"/>
          </a:p>
        </p:txBody>
      </p:sp>
    </p:spTree>
    <p:extLst>
      <p:ext uri="{BB962C8B-B14F-4D97-AF65-F5344CB8AC3E}">
        <p14:creationId xmlns:p14="http://schemas.microsoft.com/office/powerpoint/2010/main" val="2461469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 size 1 container SUB">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solidFill>
                  <a:srgbClr val="BD392F"/>
                </a:solidFill>
                <a:latin typeface="+mn-lt"/>
                <a:ea typeface="Avenir Next" charset="0"/>
                <a:cs typeface="Avenir Next" charset="0"/>
              </a:defRPr>
            </a:lvl1pPr>
          </a:lstStyle>
          <a:p>
            <a:r>
              <a:rPr lang="pl-PL" dirty="0"/>
              <a:t>Edit </a:t>
            </a:r>
            <a:r>
              <a:rPr lang="pl-PL" dirty="0" err="1"/>
              <a:t>Title</a:t>
            </a:r>
            <a:r>
              <a:rPr lang="pl-PL" dirty="0"/>
              <a:t>: SUBTITLE</a:t>
            </a:r>
            <a:endParaRPr lang="en-US" dirty="0"/>
          </a:p>
        </p:txBody>
      </p:sp>
      <p:sp>
        <p:nvSpPr>
          <p:cNvPr id="5" name="Symbol zastępczy zawartości 4"/>
          <p:cNvSpPr>
            <a:spLocks noGrp="1"/>
          </p:cNvSpPr>
          <p:nvPr>
            <p:ph sz="quarter" idx="11" hasCustomPrompt="1"/>
          </p:nvPr>
        </p:nvSpPr>
        <p:spPr>
          <a:xfrm>
            <a:off x="286942" y="1196976"/>
            <a:ext cx="8593931"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dirty="0"/>
              <a:t>Click to edit content</a:t>
            </a:r>
          </a:p>
          <a:p>
            <a:pPr lvl="1"/>
            <a:r>
              <a:rPr lang="pl-PL" dirty="0"/>
              <a:t>Click to edit content</a:t>
            </a:r>
          </a:p>
          <a:p>
            <a:pPr lvl="2"/>
            <a:r>
              <a:rPr lang="pl-PL" dirty="0"/>
              <a:t>Click to edit content</a:t>
            </a:r>
          </a:p>
          <a:p>
            <a:pPr lvl="3"/>
            <a:r>
              <a:rPr lang="pl-PL" dirty="0"/>
              <a:t>Click to edit content</a:t>
            </a:r>
          </a:p>
          <a:p>
            <a:pPr lvl="4"/>
            <a:r>
              <a:rPr lang="pl-PL" dirty="0"/>
              <a:t>Click to edit content</a:t>
            </a:r>
            <a:endParaRPr lang="en-US" dirty="0"/>
          </a:p>
        </p:txBody>
      </p:sp>
    </p:spTree>
    <p:extLst>
      <p:ext uri="{BB962C8B-B14F-4D97-AF65-F5344CB8AC3E}">
        <p14:creationId xmlns:p14="http://schemas.microsoft.com/office/powerpoint/2010/main" val="734426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4" name="Symbol zastępczy tekstu 3"/>
          <p:cNvSpPr>
            <a:spLocks noGrp="1"/>
          </p:cNvSpPr>
          <p:nvPr>
            <p:ph type="body" sz="quarter" idx="12" hasCustomPrompt="1"/>
          </p:nvPr>
        </p:nvSpPr>
        <p:spPr>
          <a:xfrm>
            <a:off x="286480" y="1196976"/>
            <a:ext cx="8593931" cy="5008563"/>
          </a:xfrm>
        </p:spPr>
        <p:txBody>
          <a:bodyPr/>
          <a:lstStyle>
            <a:lvl1pPr marL="0" indent="0">
              <a:buNone/>
              <a:defRPr>
                <a:latin typeface="+mj-lt"/>
                <a:ea typeface="Avenir Next" charset="0"/>
                <a:cs typeface="Avenir Next" charset="0"/>
              </a:defRPr>
            </a:lvl1pPr>
          </a:lstStyle>
          <a:p>
            <a:pPr lvl="0"/>
            <a:r>
              <a:rPr lang="pl-PL"/>
              <a:t>Up to seven lines of text.</a:t>
            </a:r>
            <a:endParaRPr lang="en-US"/>
          </a:p>
        </p:txBody>
      </p:sp>
    </p:spTree>
    <p:extLst>
      <p:ext uri="{BB962C8B-B14F-4D97-AF65-F5344CB8AC3E}">
        <p14:creationId xmlns:p14="http://schemas.microsoft.com/office/powerpoint/2010/main" val="3318422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5" name="Symbol zastępczy zawartości 4"/>
          <p:cNvSpPr>
            <a:spLocks noGrp="1"/>
          </p:cNvSpPr>
          <p:nvPr>
            <p:ph sz="quarter" idx="11" hasCustomPrompt="1"/>
          </p:nvPr>
        </p:nvSpPr>
        <p:spPr>
          <a:xfrm>
            <a:off x="286942" y="1196975"/>
            <a:ext cx="4184754"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
        <p:nvSpPr>
          <p:cNvPr id="7" name="Symbol zastępczy zawartości 4"/>
          <p:cNvSpPr>
            <a:spLocks noGrp="1"/>
          </p:cNvSpPr>
          <p:nvPr>
            <p:ph sz="quarter" idx="12" hasCustomPrompt="1"/>
          </p:nvPr>
        </p:nvSpPr>
        <p:spPr>
          <a:xfrm>
            <a:off x="4695656" y="1196975"/>
            <a:ext cx="4184754" cy="5008563"/>
          </a:xfrm>
        </p:spPr>
        <p:txBody>
          <a:bodyPr/>
          <a:lstStyle>
            <a:lvl1pPr marL="270000">
              <a:defRPr>
                <a:latin typeface="+mj-lt"/>
                <a:ea typeface="Avenir Next" charset="0"/>
                <a:cs typeface="Avenir Next" charset="0"/>
              </a:defRPr>
            </a:lvl1pPr>
            <a:lvl2pPr>
              <a:defRPr>
                <a:latin typeface="+mj-lt"/>
                <a:ea typeface="Avenir Next" charset="0"/>
                <a:cs typeface="Avenir Next" charset="0"/>
              </a:defRPr>
            </a:lvl2pPr>
            <a:lvl3pPr>
              <a:defRPr>
                <a:latin typeface="+mj-lt"/>
                <a:ea typeface="Avenir Next" charset="0"/>
                <a:cs typeface="Avenir Next" charset="0"/>
              </a:defRPr>
            </a:lvl3pPr>
            <a:lvl4pPr>
              <a:defRPr>
                <a:latin typeface="+mj-lt"/>
                <a:ea typeface="Avenir Next" charset="0"/>
                <a:cs typeface="Avenir Next" charset="0"/>
              </a:defRPr>
            </a:lvl4pPr>
            <a:lvl5pPr>
              <a:defRPr>
                <a:latin typeface="+mj-lt"/>
                <a:ea typeface="Avenir Next" charset="0"/>
                <a:cs typeface="Avenir Next" charset="0"/>
              </a:defRPr>
            </a:lvl5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2724445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text boxe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3" hasCustomPrompt="1"/>
          </p:nvPr>
        </p:nvSpPr>
        <p:spPr>
          <a:xfrm>
            <a:off x="286917" y="1196976"/>
            <a:ext cx="4185047" cy="5008563"/>
          </a:xfrm>
        </p:spPr>
        <p:txBody>
          <a:bodyPr/>
          <a:lstStyle>
            <a:lvl1pPr marL="0" indent="0">
              <a:buNone/>
              <a:defRPr/>
            </a:lvl1pPr>
          </a:lstStyle>
          <a:p>
            <a:pPr lvl="0"/>
            <a:r>
              <a:rPr lang="pl-PL" dirty="0" err="1"/>
              <a:t>Up</a:t>
            </a:r>
            <a:r>
              <a:rPr lang="pl-PL" dirty="0"/>
              <a:t> to </a:t>
            </a:r>
            <a:r>
              <a:rPr lang="pl-PL" dirty="0" err="1"/>
              <a:t>seven</a:t>
            </a:r>
            <a:r>
              <a:rPr lang="pl-PL" dirty="0"/>
              <a:t> lines of </a:t>
            </a:r>
            <a:r>
              <a:rPr lang="pl-PL" dirty="0" err="1"/>
              <a:t>text</a:t>
            </a:r>
            <a:r>
              <a:rPr lang="pl-PL" dirty="0"/>
              <a:t>.</a:t>
            </a:r>
            <a:endParaRPr lang="en-US" dirty="0"/>
          </a:p>
        </p:txBody>
      </p:sp>
      <p:sp>
        <p:nvSpPr>
          <p:cNvPr id="8" name="Symbol zastępczy tekstu 3"/>
          <p:cNvSpPr>
            <a:spLocks noGrp="1"/>
          </p:cNvSpPr>
          <p:nvPr>
            <p:ph type="body" sz="quarter" idx="14" hasCustomPrompt="1"/>
          </p:nvPr>
        </p:nvSpPr>
        <p:spPr>
          <a:xfrm>
            <a:off x="4695364" y="1196976"/>
            <a:ext cx="4185047" cy="5008563"/>
          </a:xfrm>
        </p:spPr>
        <p:txBody>
          <a:bodyPr/>
          <a:lstStyle>
            <a:lvl1pPr marL="0" indent="0">
              <a:buNone/>
              <a:defRPr/>
            </a:lvl1pPr>
          </a:lstStyle>
          <a:p>
            <a:pPr lvl="0"/>
            <a:r>
              <a:rPr lang="pl-PL"/>
              <a:t>Up to seven lines of text.</a:t>
            </a:r>
            <a:endParaRPr lang="en-US"/>
          </a:p>
        </p:txBody>
      </p:sp>
    </p:spTree>
    <p:extLst>
      <p:ext uri="{BB962C8B-B14F-4D97-AF65-F5344CB8AC3E}">
        <p14:creationId xmlns:p14="http://schemas.microsoft.com/office/powerpoint/2010/main" val="3419321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Full size 1 text box">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atin typeface="+mn-lt"/>
                <a:ea typeface="Avenir Next" charset="0"/>
                <a:cs typeface="Avenir Next" charset="0"/>
              </a:defRPr>
            </a:lvl1pPr>
          </a:lstStyle>
          <a:p>
            <a:r>
              <a:rPr lang="pl-PL"/>
              <a:t>Edit Title</a:t>
            </a:r>
            <a:endParaRPr lang="en-US"/>
          </a:p>
        </p:txBody>
      </p:sp>
      <p:sp>
        <p:nvSpPr>
          <p:cNvPr id="4" name="Symbol zastępczy tekstu 3"/>
          <p:cNvSpPr>
            <a:spLocks noGrp="1"/>
          </p:cNvSpPr>
          <p:nvPr>
            <p:ph type="body" sz="quarter" idx="12" hasCustomPrompt="1"/>
          </p:nvPr>
        </p:nvSpPr>
        <p:spPr>
          <a:xfrm>
            <a:off x="286480" y="1196976"/>
            <a:ext cx="8593931" cy="5008563"/>
          </a:xfrm>
        </p:spPr>
        <p:txBody>
          <a:bodyPr/>
          <a:lstStyle>
            <a:lvl1pPr marL="0" indent="0">
              <a:buNone/>
              <a:defRPr>
                <a:latin typeface="+mj-lt"/>
                <a:ea typeface="Avenir Next" charset="0"/>
                <a:cs typeface="Avenir Next" charset="0"/>
              </a:defRPr>
            </a:lvl1pPr>
          </a:lstStyle>
          <a:p>
            <a:pPr lvl="0"/>
            <a:r>
              <a:rPr lang="pl-PL"/>
              <a:t>Up to seven lines of text.</a:t>
            </a:r>
            <a:endParaRPr lang="en-US"/>
          </a:p>
        </p:txBody>
      </p:sp>
    </p:spTree>
    <p:extLst>
      <p:ext uri="{BB962C8B-B14F-4D97-AF65-F5344CB8AC3E}">
        <p14:creationId xmlns:p14="http://schemas.microsoft.com/office/powerpoint/2010/main" val="3840769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Box 1"/>
          <p:cNvSpPr txBox="1"/>
          <p:nvPr/>
        </p:nvSpPr>
        <p:spPr>
          <a:xfrm>
            <a:off x="1" y="0"/>
            <a:ext cx="9144000" cy="6858000"/>
          </a:xfrm>
          <a:prstGeom prst="rect">
            <a:avLst/>
          </a:prstGeom>
          <a:noFill/>
        </p:spPr>
        <p:txBody>
          <a:bodyPr wrap="square" rtlCol="0" anchor="ctr">
            <a:noAutofit/>
          </a:bodyPr>
          <a:lstStyle/>
          <a:p>
            <a:pPr algn="ctr"/>
            <a:r>
              <a:rPr lang="en-US" sz="3200" dirty="0">
                <a:solidFill>
                  <a:schemeClr val="accent1"/>
                </a:solidFill>
              </a:rPr>
              <a:t>THANK</a:t>
            </a:r>
            <a:r>
              <a:rPr lang="en-US" sz="3200" baseline="0" dirty="0">
                <a:solidFill>
                  <a:schemeClr val="accent1"/>
                </a:solidFill>
              </a:rPr>
              <a:t> YOU!</a:t>
            </a:r>
            <a:endParaRPr lang="en-US" sz="3200" dirty="0">
              <a:solidFill>
                <a:schemeClr val="accent1"/>
              </a:solidFill>
            </a:endParaRPr>
          </a:p>
        </p:txBody>
      </p:sp>
      <p:sp>
        <p:nvSpPr>
          <p:cNvPr id="3" name="Rectangle 2"/>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584642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Rectangle 2"/>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028948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4" hasCustomPrompt="1"/>
          </p:nvPr>
        </p:nvSpPr>
        <p:spPr>
          <a:xfrm>
            <a:off x="286942" y="1196976"/>
            <a:ext cx="2762088" cy="5008563"/>
          </a:xfrm>
        </p:spPr>
        <p:txBody>
          <a:bodyPr/>
          <a:lstStyle>
            <a:lvl1pPr marL="270000">
              <a:defRPr/>
            </a:lvl1pPr>
          </a:lstStyle>
          <a:p>
            <a:pPr lvl="0"/>
            <a:r>
              <a:rPr lang="pl-PL"/>
              <a:t>Click to edit content</a:t>
            </a:r>
          </a:p>
        </p:txBody>
      </p:sp>
      <p:sp>
        <p:nvSpPr>
          <p:cNvPr id="6" name="Symbol zastępczy zawartości 4"/>
          <p:cNvSpPr>
            <a:spLocks noGrp="1"/>
          </p:cNvSpPr>
          <p:nvPr>
            <p:ph sz="quarter" idx="15" hasCustomPrompt="1"/>
          </p:nvPr>
        </p:nvSpPr>
        <p:spPr>
          <a:xfrm>
            <a:off x="3202619" y="1196976"/>
            <a:ext cx="2762088" cy="5008563"/>
          </a:xfrm>
        </p:spPr>
        <p:txBody>
          <a:bodyPr/>
          <a:lstStyle>
            <a:lvl1pPr marL="270000">
              <a:defRPr/>
            </a:lvl1pPr>
          </a:lstStyle>
          <a:p>
            <a:pPr lvl="0"/>
            <a:r>
              <a:rPr lang="pl-PL"/>
              <a:t>Click to edit content</a:t>
            </a:r>
          </a:p>
        </p:txBody>
      </p:sp>
      <p:sp>
        <p:nvSpPr>
          <p:cNvPr id="7" name="Symbol zastępczy zawartości 4"/>
          <p:cNvSpPr>
            <a:spLocks noGrp="1"/>
          </p:cNvSpPr>
          <p:nvPr>
            <p:ph sz="quarter" idx="16" hasCustomPrompt="1"/>
          </p:nvPr>
        </p:nvSpPr>
        <p:spPr>
          <a:xfrm>
            <a:off x="6118322" y="1196976"/>
            <a:ext cx="2762088" cy="5008563"/>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3573769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9"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a:t>Click to edit content</a:t>
            </a:r>
          </a:p>
        </p:txBody>
      </p:sp>
      <p:sp>
        <p:nvSpPr>
          <p:cNvPr id="10"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a:t>Click to edit content</a:t>
            </a:r>
          </a:p>
        </p:txBody>
      </p:sp>
      <p:sp>
        <p:nvSpPr>
          <p:cNvPr id="11" name="Symbol zastępczy zawartości 4"/>
          <p:cNvSpPr>
            <a:spLocks noGrp="1"/>
          </p:cNvSpPr>
          <p:nvPr>
            <p:ph sz="quarter" idx="14" hasCustomPrompt="1"/>
          </p:nvPr>
        </p:nvSpPr>
        <p:spPr>
          <a:xfrm>
            <a:off x="4695656" y="1196975"/>
            <a:ext cx="4184754" cy="2435912"/>
          </a:xfrm>
        </p:spPr>
        <p:txBody>
          <a:bodyPr/>
          <a:lstStyle>
            <a:lvl1pPr marL="270000">
              <a:defRPr/>
            </a:lvl1pPr>
          </a:lstStyle>
          <a:p>
            <a:pPr lvl="0"/>
            <a:r>
              <a:rPr lang="pl-PL"/>
              <a:t>Click to edit content</a:t>
            </a:r>
          </a:p>
        </p:txBody>
      </p:sp>
      <p:sp>
        <p:nvSpPr>
          <p:cNvPr id="12" name="Symbol zastępczy zawartości 4"/>
          <p:cNvSpPr>
            <a:spLocks noGrp="1"/>
          </p:cNvSpPr>
          <p:nvPr>
            <p:ph sz="quarter" idx="15" hasCustomPrompt="1"/>
          </p:nvPr>
        </p:nvSpPr>
        <p:spPr>
          <a:xfrm>
            <a:off x="4695656" y="3744097"/>
            <a:ext cx="4184754" cy="2461440"/>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1056582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Section Break / Final">
    <p:spTree>
      <p:nvGrpSpPr>
        <p:cNvPr id="1" name=""/>
        <p:cNvGrpSpPr/>
        <p:nvPr/>
      </p:nvGrpSpPr>
      <p:grpSpPr>
        <a:xfrm>
          <a:off x="0" y="0"/>
          <a:ext cx="0" cy="0"/>
          <a:chOff x="0" y="0"/>
          <a:chExt cx="0" cy="0"/>
        </a:xfrm>
      </p:grpSpPr>
      <p:sp>
        <p:nvSpPr>
          <p:cNvPr id="46" name="Tytuł 1"/>
          <p:cNvSpPr>
            <a:spLocks noGrp="1"/>
          </p:cNvSpPr>
          <p:nvPr>
            <p:ph type="title" hasCustomPrompt="1"/>
          </p:nvPr>
        </p:nvSpPr>
        <p:spPr>
          <a:xfrm>
            <a:off x="3933825" y="1995501"/>
            <a:ext cx="4953436" cy="1151548"/>
          </a:xfrm>
        </p:spPr>
        <p:txBody>
          <a:bodyPr anchor="ctr"/>
          <a:lstStyle>
            <a:lvl1pPr algn="l">
              <a:lnSpc>
                <a:spcPct val="100000"/>
              </a:lnSpc>
              <a:spcBef>
                <a:spcPts val="450"/>
              </a:spcBef>
              <a:spcAft>
                <a:spcPts val="450"/>
              </a:spcAft>
              <a:defRPr sz="2800" b="0">
                <a:solidFill>
                  <a:schemeClr val="accent4"/>
                </a:solidFill>
              </a:defRPr>
            </a:lvl1pPr>
          </a:lstStyle>
          <a:p>
            <a:r>
              <a:rPr lang="pl-PL" dirty="0"/>
              <a:t>EDIT TITLE</a:t>
            </a:r>
            <a:endParaRPr lang="en-US" dirty="0"/>
          </a:p>
        </p:txBody>
      </p:sp>
      <p:grpSp>
        <p:nvGrpSpPr>
          <p:cNvPr id="64" name="Group 35"/>
          <p:cNvGrpSpPr>
            <a:grpSpLocks noChangeAspect="1"/>
          </p:cNvGrpSpPr>
          <p:nvPr/>
        </p:nvGrpSpPr>
        <p:grpSpPr bwMode="auto">
          <a:xfrm>
            <a:off x="609601" y="1132226"/>
            <a:ext cx="2507458" cy="4035181"/>
            <a:chOff x="2363" y="293"/>
            <a:chExt cx="1208" cy="1458"/>
          </a:xfrm>
        </p:grpSpPr>
        <p:sp>
          <p:nvSpPr>
            <p:cNvPr id="65"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6"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7"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68"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69"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0"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2"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4"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5"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6"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7"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9"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0"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2"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3"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4"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5"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86" name="Text Placeholder 3"/>
          <p:cNvSpPr>
            <a:spLocks noGrp="1"/>
          </p:cNvSpPr>
          <p:nvPr>
            <p:ph type="body" sz="quarter" idx="10" hasCustomPrompt="1"/>
          </p:nvPr>
        </p:nvSpPr>
        <p:spPr>
          <a:xfrm>
            <a:off x="3933825" y="3263288"/>
            <a:ext cx="4953000" cy="1903496"/>
          </a:xfrm>
        </p:spPr>
        <p:txBody>
          <a:bodyPr/>
          <a:lstStyle>
            <a:lvl1pPr marL="0" indent="0">
              <a:buNone/>
              <a:defRPr>
                <a:solidFill>
                  <a:schemeClr val="accent4"/>
                </a:solidFill>
              </a:defRPr>
            </a:lvl1pPr>
            <a:lvl2pPr marL="244350" indent="0">
              <a:buNone/>
              <a:defRPr>
                <a:solidFill>
                  <a:schemeClr val="bg1"/>
                </a:solidFill>
              </a:defRPr>
            </a:lvl2pPr>
            <a:lvl3pPr marL="587250" indent="0">
              <a:buNone/>
              <a:defRPr>
                <a:solidFill>
                  <a:schemeClr val="bg1"/>
                </a:solidFill>
              </a:defRPr>
            </a:lvl3pPr>
            <a:lvl4pPr marL="930150" indent="0">
              <a:buNone/>
              <a:defRPr>
                <a:solidFill>
                  <a:schemeClr val="bg1"/>
                </a:solidFill>
              </a:defRPr>
            </a:lvl4pPr>
            <a:lvl5pPr marL="1273050" indent="0">
              <a:buNone/>
              <a:defRPr>
                <a:solidFill>
                  <a:schemeClr val="bg1"/>
                </a:solidFill>
              </a:defRPr>
            </a:lvl5pPr>
          </a:lstStyle>
          <a:p>
            <a:pPr lvl="0"/>
            <a:r>
              <a:rPr lang="en-US" dirty="0"/>
              <a:t>EDIT TEXT</a:t>
            </a:r>
          </a:p>
        </p:txBody>
      </p:sp>
      <p:grpSp>
        <p:nvGrpSpPr>
          <p:cNvPr id="87" name="Group 19"/>
          <p:cNvGrpSpPr>
            <a:grpSpLocks noChangeAspect="1"/>
          </p:cNvGrpSpPr>
          <p:nvPr/>
        </p:nvGrpSpPr>
        <p:grpSpPr bwMode="auto">
          <a:xfrm>
            <a:off x="8449097" y="5834059"/>
            <a:ext cx="438164" cy="564684"/>
            <a:chOff x="2074" y="843"/>
            <a:chExt cx="1615" cy="1561"/>
          </a:xfrm>
        </p:grpSpPr>
        <p:sp>
          <p:nvSpPr>
            <p:cNvPr id="8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7" name="Group 5"/>
          <p:cNvGrpSpPr>
            <a:grpSpLocks noChangeAspect="1"/>
          </p:cNvGrpSpPr>
          <p:nvPr/>
        </p:nvGrpSpPr>
        <p:grpSpPr bwMode="auto">
          <a:xfrm>
            <a:off x="561743" y="5768522"/>
            <a:ext cx="959338" cy="678757"/>
            <a:chOff x="1640" y="963"/>
            <a:chExt cx="2480" cy="1316"/>
          </a:xfrm>
          <a:solidFill>
            <a:schemeClr val="bg1"/>
          </a:solidFill>
        </p:grpSpPr>
        <p:sp>
          <p:nvSpPr>
            <p:cNvPr id="58"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6176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4695656" y="1196975"/>
            <a:ext cx="4184754" cy="2435912"/>
          </a:xfrm>
        </p:spPr>
        <p:txBody>
          <a:bodyPr/>
          <a:lstStyle>
            <a:lvl1pPr marL="270000">
              <a:defRPr/>
            </a:lvl1pPr>
          </a:lstStyle>
          <a:p>
            <a:pPr lvl="0"/>
            <a:r>
              <a:rPr lang="pl-PL"/>
              <a:t>Click to edit content</a:t>
            </a:r>
          </a:p>
        </p:txBody>
      </p:sp>
      <p:sp>
        <p:nvSpPr>
          <p:cNvPr id="6" name="Symbol zastępczy zawartości 4"/>
          <p:cNvSpPr>
            <a:spLocks noGrp="1"/>
          </p:cNvSpPr>
          <p:nvPr>
            <p:ph sz="quarter" idx="13" hasCustomPrompt="1"/>
          </p:nvPr>
        </p:nvSpPr>
        <p:spPr>
          <a:xfrm>
            <a:off x="4695656" y="3744097"/>
            <a:ext cx="4184754" cy="2461440"/>
          </a:xfrm>
        </p:spPr>
        <p:txBody>
          <a:bodyPr/>
          <a:lstStyle>
            <a:lvl1pPr marL="270000">
              <a:defRPr/>
            </a:lvl1pPr>
          </a:lstStyle>
          <a:p>
            <a:pPr lvl="0"/>
            <a:r>
              <a:rPr lang="pl-PL"/>
              <a:t>Click to edit content</a:t>
            </a:r>
          </a:p>
        </p:txBody>
      </p:sp>
      <p:sp>
        <p:nvSpPr>
          <p:cNvPr id="9" name="Symbol zastępczy zawartości 4"/>
          <p:cNvSpPr>
            <a:spLocks noGrp="1"/>
          </p:cNvSpPr>
          <p:nvPr>
            <p:ph sz="quarter" idx="12" hasCustomPrompt="1"/>
          </p:nvPr>
        </p:nvSpPr>
        <p:spPr>
          <a:xfrm>
            <a:off x="286916" y="1196975"/>
            <a:ext cx="4184754" cy="5008563"/>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1370338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196975"/>
            <a:ext cx="4184754" cy="2435912"/>
          </a:xfrm>
        </p:spPr>
        <p:txBody>
          <a:bodyPr/>
          <a:lstStyle>
            <a:lvl1pPr marL="270000">
              <a:defRPr/>
            </a:lvl1pPr>
          </a:lstStyle>
          <a:p>
            <a:pPr lvl="0"/>
            <a:r>
              <a:rPr lang="pl-PL"/>
              <a:t>Click to edit content</a:t>
            </a:r>
          </a:p>
        </p:txBody>
      </p:sp>
      <p:sp>
        <p:nvSpPr>
          <p:cNvPr id="6" name="Symbol zastępczy zawartości 4"/>
          <p:cNvSpPr>
            <a:spLocks noGrp="1"/>
          </p:cNvSpPr>
          <p:nvPr>
            <p:ph sz="quarter" idx="13" hasCustomPrompt="1"/>
          </p:nvPr>
        </p:nvSpPr>
        <p:spPr>
          <a:xfrm>
            <a:off x="286942" y="3744097"/>
            <a:ext cx="4184754" cy="2461440"/>
          </a:xfrm>
        </p:spPr>
        <p:txBody>
          <a:bodyPr/>
          <a:lstStyle>
            <a:lvl1pPr marL="270000">
              <a:defRPr/>
            </a:lvl1pPr>
          </a:lstStyle>
          <a:p>
            <a:pPr lvl="0"/>
            <a:r>
              <a:rPr lang="pl-PL"/>
              <a:t>Click to edit content</a:t>
            </a:r>
          </a:p>
        </p:txBody>
      </p:sp>
      <p:sp>
        <p:nvSpPr>
          <p:cNvPr id="9" name="Symbol zastępczy zawartości 4"/>
          <p:cNvSpPr>
            <a:spLocks noGrp="1"/>
          </p:cNvSpPr>
          <p:nvPr>
            <p:ph sz="quarter" idx="12" hasCustomPrompt="1"/>
          </p:nvPr>
        </p:nvSpPr>
        <p:spPr>
          <a:xfrm>
            <a:off x="4695656" y="1196975"/>
            <a:ext cx="4184754" cy="5008563"/>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p>
        </p:txBody>
      </p:sp>
    </p:spTree>
    <p:extLst>
      <p:ext uri="{BB962C8B-B14F-4D97-AF65-F5344CB8AC3E}">
        <p14:creationId xmlns:p14="http://schemas.microsoft.com/office/powerpoint/2010/main" val="413705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Subtitle Full size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878227"/>
            <a:ext cx="8593931"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Tree>
    <p:extLst>
      <p:ext uri="{BB962C8B-B14F-4D97-AF65-F5344CB8AC3E}">
        <p14:creationId xmlns:p14="http://schemas.microsoft.com/office/powerpoint/2010/main" val="402572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Tree>
    <p:extLst>
      <p:ext uri="{BB962C8B-B14F-4D97-AF65-F5344CB8AC3E}">
        <p14:creationId xmlns:p14="http://schemas.microsoft.com/office/powerpoint/2010/main" val="3882284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6" name="Symbol zastępczy zawartości 4"/>
          <p:cNvSpPr>
            <a:spLocks noGrp="1"/>
          </p:cNvSpPr>
          <p:nvPr>
            <p:ph sz="quarter" idx="13" hasCustomPrompt="1"/>
          </p:nvPr>
        </p:nvSpPr>
        <p:spPr>
          <a:xfrm>
            <a:off x="286942" y="1878227"/>
            <a:ext cx="2762088" cy="4327311"/>
          </a:xfrm>
        </p:spPr>
        <p:txBody>
          <a:bodyPr/>
          <a:lstStyle>
            <a:lvl1pPr marL="270000">
              <a:defRPr/>
            </a:lvl1pPr>
          </a:lstStyle>
          <a:p>
            <a:pPr lvl="0"/>
            <a:r>
              <a:rPr lang="pl-PL"/>
              <a:t>Click to edit content</a:t>
            </a:r>
          </a:p>
        </p:txBody>
      </p:sp>
      <p:sp>
        <p:nvSpPr>
          <p:cNvPr id="9" name="Symbol zastępczy zawartości 4"/>
          <p:cNvSpPr>
            <a:spLocks noGrp="1"/>
          </p:cNvSpPr>
          <p:nvPr>
            <p:ph sz="quarter" idx="14" hasCustomPrompt="1"/>
          </p:nvPr>
        </p:nvSpPr>
        <p:spPr>
          <a:xfrm>
            <a:off x="3202619" y="1878227"/>
            <a:ext cx="2762088" cy="4327311"/>
          </a:xfrm>
        </p:spPr>
        <p:txBody>
          <a:bodyPr/>
          <a:lstStyle>
            <a:lvl1pPr marL="270000">
              <a:defRPr/>
            </a:lvl1pPr>
          </a:lstStyle>
          <a:p>
            <a:pPr lvl="0"/>
            <a:r>
              <a:rPr lang="pl-PL"/>
              <a:t>Click to edit content</a:t>
            </a:r>
          </a:p>
        </p:txBody>
      </p:sp>
      <p:sp>
        <p:nvSpPr>
          <p:cNvPr id="10" name="Symbol zastępczy zawartości 4"/>
          <p:cNvSpPr>
            <a:spLocks noGrp="1"/>
          </p:cNvSpPr>
          <p:nvPr>
            <p:ph sz="quarter" idx="15" hasCustomPrompt="1"/>
          </p:nvPr>
        </p:nvSpPr>
        <p:spPr>
          <a:xfrm>
            <a:off x="6118322" y="1878227"/>
            <a:ext cx="2762088" cy="4327311"/>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4180469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8252960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4" name="Symbol zastępczy tekstu 3"/>
          <p:cNvSpPr>
            <a:spLocks noGrp="1"/>
          </p:cNvSpPr>
          <p:nvPr>
            <p:ph type="body" sz="quarter" idx="12" hasCustomPrompt="1"/>
          </p:nvPr>
        </p:nvSpPr>
        <p:spPr>
          <a:xfrm>
            <a:off x="286943" y="1004153"/>
            <a:ext cx="8593469" cy="490537"/>
          </a:xfrm>
          <a:solidFill>
            <a:srgbClr val="3171AC"/>
          </a:solidFill>
        </p:spPr>
        <p:txBody>
          <a:bodyPr>
            <a:noAutofit/>
          </a:bodyPr>
          <a:lstStyle>
            <a:lvl1pPr marL="0" indent="0">
              <a:buNone/>
              <a:defRPr sz="1500" b="0" i="0">
                <a:solidFill>
                  <a:schemeClr val="bg1"/>
                </a:solidFill>
                <a:latin typeface="+mn-lt"/>
                <a:ea typeface="Avenir Next Medium" charset="0"/>
                <a:cs typeface="Avenir Next Medium" charset="0"/>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a:t>EDIT SUBTITLE</a:t>
            </a:r>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a:t>Click to edit content</a:t>
            </a:r>
          </a:p>
        </p:txBody>
      </p:sp>
    </p:spTree>
    <p:extLst>
      <p:ext uri="{BB962C8B-B14F-4D97-AF65-F5344CB8AC3E}">
        <p14:creationId xmlns:p14="http://schemas.microsoft.com/office/powerpoint/2010/main" val="6513625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ubtitle Full size 1 container">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5" name="Symbol zastępczy zawartości 4"/>
          <p:cNvSpPr>
            <a:spLocks noGrp="1"/>
          </p:cNvSpPr>
          <p:nvPr>
            <p:ph sz="quarter" idx="11" hasCustomPrompt="1"/>
          </p:nvPr>
        </p:nvSpPr>
        <p:spPr>
          <a:xfrm>
            <a:off x="286942" y="1878229"/>
            <a:ext cx="8593931" cy="4327311"/>
          </a:xfrm>
        </p:spPr>
        <p:txBody>
          <a:bodyPr/>
          <a:lstStyle>
            <a:lvl1pPr marL="269946">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9" name="Trójkąt równoramienny 8"/>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567686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ubtitle 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7" name="Symbol zastępczy zawartości 4"/>
          <p:cNvSpPr>
            <a:spLocks noGrp="1"/>
          </p:cNvSpPr>
          <p:nvPr>
            <p:ph sz="quarter" idx="14" hasCustomPrompt="1"/>
          </p:nvPr>
        </p:nvSpPr>
        <p:spPr>
          <a:xfrm>
            <a:off x="4660642" y="1878227"/>
            <a:ext cx="4219769" cy="4327311"/>
          </a:xfrm>
        </p:spPr>
        <p:txBody>
          <a:bodyPr/>
          <a:lstStyle>
            <a:lvl1pPr marL="270000">
              <a:defRPr lang="pl-PL" smtClean="0"/>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10"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1" name="Trójkąt równoramienny 10"/>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354222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Subtitle 3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2762088" cy="4327311"/>
          </a:xfrm>
        </p:spPr>
        <p:txBody>
          <a:bodyPr/>
          <a:lstStyle>
            <a:lvl1pPr marL="270000">
              <a:defRPr/>
            </a:lvl1pPr>
          </a:lstStyle>
          <a:p>
            <a:pPr lvl="0"/>
            <a:r>
              <a:rPr lang="pl-PL"/>
              <a:t>Click to edit content</a:t>
            </a:r>
          </a:p>
        </p:txBody>
      </p:sp>
      <p:sp>
        <p:nvSpPr>
          <p:cNvPr id="9" name="Symbol zastępczy zawartości 4"/>
          <p:cNvSpPr>
            <a:spLocks noGrp="1"/>
          </p:cNvSpPr>
          <p:nvPr>
            <p:ph sz="quarter" idx="14" hasCustomPrompt="1"/>
          </p:nvPr>
        </p:nvSpPr>
        <p:spPr>
          <a:xfrm>
            <a:off x="3202619" y="1878227"/>
            <a:ext cx="2762088" cy="4327311"/>
          </a:xfrm>
        </p:spPr>
        <p:txBody>
          <a:bodyPr/>
          <a:lstStyle>
            <a:lvl1pPr marL="270000">
              <a:defRPr/>
            </a:lvl1pPr>
          </a:lstStyle>
          <a:p>
            <a:pPr lvl="0"/>
            <a:r>
              <a:rPr lang="pl-PL"/>
              <a:t>Click to edit content</a:t>
            </a:r>
          </a:p>
        </p:txBody>
      </p:sp>
      <p:sp>
        <p:nvSpPr>
          <p:cNvPr id="10" name="Symbol zastępczy zawartości 4"/>
          <p:cNvSpPr>
            <a:spLocks noGrp="1"/>
          </p:cNvSpPr>
          <p:nvPr>
            <p:ph sz="quarter" idx="15" hasCustomPrompt="1"/>
          </p:nvPr>
        </p:nvSpPr>
        <p:spPr>
          <a:xfrm>
            <a:off x="6118322" y="1878227"/>
            <a:ext cx="2762088" cy="4327311"/>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189618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1">
    <p:spTree>
      <p:nvGrpSpPr>
        <p:cNvPr id="1" name=""/>
        <p:cNvGrpSpPr/>
        <p:nvPr/>
      </p:nvGrpSpPr>
      <p:grpSpPr>
        <a:xfrm>
          <a:off x="0" y="0"/>
          <a:ext cx="0" cy="0"/>
          <a:chOff x="0" y="0"/>
          <a:chExt cx="0" cy="0"/>
        </a:xfrm>
      </p:grpSpPr>
      <p:sp>
        <p:nvSpPr>
          <p:cNvPr id="61" name="Prostokąt 2"/>
          <p:cNvSpPr/>
          <p:nvPr/>
        </p:nvSpPr>
        <p:spPr>
          <a:xfrm>
            <a:off x="793"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ln>
                <a:noFill/>
              </a:ln>
              <a:solidFill>
                <a:schemeClr val="bg1"/>
              </a:solidFill>
            </a:endParaRPr>
          </a:p>
        </p:txBody>
      </p:sp>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sz="2800" b="0">
                <a:solidFill>
                  <a:schemeClr val="bg1"/>
                </a:solidFill>
              </a:defRPr>
            </a:lvl1pPr>
          </a:lstStyle>
          <a:p>
            <a:r>
              <a:rPr lang="pl-PL" dirty="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7"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98"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9"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0"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1"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2"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3"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4"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5"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6"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7"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8"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9"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10"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1"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2"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3"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4"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5"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6"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grpSp>
        <p:nvGrpSpPr>
          <p:cNvPr id="117" name="Group 19"/>
          <p:cNvGrpSpPr>
            <a:grpSpLocks noChangeAspect="1"/>
          </p:cNvGrpSpPr>
          <p:nvPr/>
        </p:nvGrpSpPr>
        <p:grpSpPr bwMode="auto">
          <a:xfrm>
            <a:off x="8449097" y="5834059"/>
            <a:ext cx="438164" cy="564684"/>
            <a:chOff x="2074" y="843"/>
            <a:chExt cx="1615" cy="1561"/>
          </a:xfrm>
        </p:grpSpPr>
        <p:sp>
          <p:nvSpPr>
            <p:cNvPr id="11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6" name="Group 5"/>
          <p:cNvGrpSpPr>
            <a:grpSpLocks noChangeAspect="1"/>
          </p:cNvGrpSpPr>
          <p:nvPr/>
        </p:nvGrpSpPr>
        <p:grpSpPr bwMode="auto">
          <a:xfrm>
            <a:off x="561743" y="5768522"/>
            <a:ext cx="959338" cy="678757"/>
            <a:chOff x="1640" y="963"/>
            <a:chExt cx="2480" cy="1316"/>
          </a:xfrm>
          <a:solidFill>
            <a:schemeClr val="bg1"/>
          </a:solidFill>
        </p:grpSpPr>
        <p:sp>
          <p:nvSpPr>
            <p:cNvPr id="57"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70859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ubtitle 1+2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286942"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4695656" y="1878226"/>
            <a:ext cx="4184754" cy="2075937"/>
          </a:xfrm>
        </p:spPr>
        <p:txBody>
          <a:bodyPr/>
          <a:lstStyle>
            <a:lvl1pPr marL="270000">
              <a:defRPr/>
            </a:lvl1pPr>
          </a:lstStyle>
          <a:p>
            <a:pPr lvl="0"/>
            <a:r>
              <a:rPr lang="pl-PL"/>
              <a:t>Click to edit content</a:t>
            </a:r>
          </a:p>
        </p:txBody>
      </p:sp>
      <p:sp>
        <p:nvSpPr>
          <p:cNvPr id="9" name="Symbol zastępczy zawartości 4"/>
          <p:cNvSpPr>
            <a:spLocks noGrp="1"/>
          </p:cNvSpPr>
          <p:nvPr>
            <p:ph sz="quarter" idx="15" hasCustomPrompt="1"/>
          </p:nvPr>
        </p:nvSpPr>
        <p:spPr>
          <a:xfrm>
            <a:off x="4695656" y="4114801"/>
            <a:ext cx="4184754" cy="2090736"/>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14685094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ubtitle 2+1 container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p>
            <a:r>
              <a:rPr lang="pl-PL"/>
              <a:t>Edit Title</a:t>
            </a:r>
            <a:endParaRPr lang="en-US"/>
          </a:p>
        </p:txBody>
      </p:sp>
      <p:sp>
        <p:nvSpPr>
          <p:cNvPr id="6" name="Symbol zastępczy zawartości 4"/>
          <p:cNvSpPr>
            <a:spLocks noGrp="1"/>
          </p:cNvSpPr>
          <p:nvPr>
            <p:ph sz="quarter" idx="13" hasCustomPrompt="1"/>
          </p:nvPr>
        </p:nvSpPr>
        <p:spPr>
          <a:xfrm>
            <a:off x="4695656" y="1878227"/>
            <a:ext cx="4184754" cy="4327311"/>
          </a:xfrm>
        </p:spPr>
        <p:txBody>
          <a:bodyPr/>
          <a:lstStyle>
            <a:lvl1pPr marL="270000">
              <a:defRPr/>
            </a:lvl1pPr>
          </a:lstStyle>
          <a:p>
            <a:pPr lvl="0"/>
            <a:r>
              <a:rPr lang="pl-PL"/>
              <a:t>Click to edit content</a:t>
            </a:r>
          </a:p>
          <a:p>
            <a:pPr lvl="1"/>
            <a:r>
              <a:rPr lang="pl-PL"/>
              <a:t>Click to edit content</a:t>
            </a:r>
          </a:p>
          <a:p>
            <a:pPr lvl="2"/>
            <a:r>
              <a:rPr lang="pl-PL"/>
              <a:t>Click to edit content</a:t>
            </a:r>
          </a:p>
          <a:p>
            <a:pPr lvl="3"/>
            <a:r>
              <a:rPr lang="pl-PL"/>
              <a:t>Click to edit content</a:t>
            </a:r>
          </a:p>
          <a:p>
            <a:pPr lvl="4"/>
            <a:r>
              <a:rPr lang="pl-PL"/>
              <a:t>Click to edit content</a:t>
            </a:r>
            <a:endParaRPr lang="en-US"/>
          </a:p>
        </p:txBody>
      </p:sp>
      <p:sp>
        <p:nvSpPr>
          <p:cNvPr id="8" name="Symbol zastępczy zawartości 4"/>
          <p:cNvSpPr>
            <a:spLocks noGrp="1"/>
          </p:cNvSpPr>
          <p:nvPr>
            <p:ph sz="quarter" idx="11" hasCustomPrompt="1"/>
          </p:nvPr>
        </p:nvSpPr>
        <p:spPr>
          <a:xfrm>
            <a:off x="286916" y="1878226"/>
            <a:ext cx="4184754" cy="2075937"/>
          </a:xfrm>
        </p:spPr>
        <p:txBody>
          <a:bodyPr/>
          <a:lstStyle>
            <a:lvl1pPr marL="270000">
              <a:defRPr/>
            </a:lvl1pPr>
          </a:lstStyle>
          <a:p>
            <a:pPr lvl="0"/>
            <a:r>
              <a:rPr lang="pl-PL" dirty="0" err="1"/>
              <a:t>Click</a:t>
            </a:r>
            <a:r>
              <a:rPr lang="pl-PL" dirty="0"/>
              <a:t> to </a:t>
            </a:r>
            <a:r>
              <a:rPr lang="pl-PL" dirty="0" err="1"/>
              <a:t>edit</a:t>
            </a:r>
            <a:r>
              <a:rPr lang="pl-PL" dirty="0"/>
              <a:t> </a:t>
            </a:r>
            <a:r>
              <a:rPr lang="pl-PL" dirty="0" err="1"/>
              <a:t>content</a:t>
            </a:r>
            <a:endParaRPr lang="pl-PL" dirty="0"/>
          </a:p>
        </p:txBody>
      </p:sp>
      <p:sp>
        <p:nvSpPr>
          <p:cNvPr id="9" name="Symbol zastępczy zawartości 4"/>
          <p:cNvSpPr>
            <a:spLocks noGrp="1"/>
          </p:cNvSpPr>
          <p:nvPr>
            <p:ph sz="quarter" idx="15" hasCustomPrompt="1"/>
          </p:nvPr>
        </p:nvSpPr>
        <p:spPr>
          <a:xfrm>
            <a:off x="286916" y="4114801"/>
            <a:ext cx="4184754" cy="2090736"/>
          </a:xfrm>
        </p:spPr>
        <p:txBody>
          <a:bodyPr/>
          <a:lstStyle>
            <a:lvl1pPr marL="270000">
              <a:defRPr/>
            </a:lvl1pPr>
          </a:lstStyle>
          <a:p>
            <a:pPr lvl="0"/>
            <a:r>
              <a:rPr lang="pl-PL"/>
              <a:t>Click to edit content</a:t>
            </a:r>
          </a:p>
        </p:txBody>
      </p:sp>
      <p:sp>
        <p:nvSpPr>
          <p:cNvPr id="11" name="Symbol zastępczy tekstu 3"/>
          <p:cNvSpPr>
            <a:spLocks noGrp="1"/>
          </p:cNvSpPr>
          <p:nvPr>
            <p:ph type="body" sz="quarter" idx="12" hasCustomPrompt="1"/>
          </p:nvPr>
        </p:nvSpPr>
        <p:spPr>
          <a:xfrm>
            <a:off x="521495" y="882450"/>
            <a:ext cx="8358916" cy="490537"/>
          </a:xfrm>
          <a:noFill/>
        </p:spPr>
        <p:txBody>
          <a:bodyPr anchor="ctr">
            <a:noAutofit/>
          </a:bodyPr>
          <a:lstStyle>
            <a:lvl1pPr marL="0" indent="0">
              <a:buNone/>
              <a:defRPr sz="1500" b="1">
                <a:solidFill>
                  <a:schemeClr val="accent3"/>
                </a:solidFill>
              </a:defRPr>
            </a:lvl1pPr>
            <a:lvl2pPr marL="244350" indent="0">
              <a:buNone/>
              <a:defRPr sz="1500"/>
            </a:lvl2pPr>
            <a:lvl3pPr marL="587250" indent="0">
              <a:buNone/>
              <a:defRPr sz="1500"/>
            </a:lvl3pPr>
            <a:lvl4pPr marL="930150" indent="0">
              <a:buNone/>
              <a:defRPr sz="1500"/>
            </a:lvl4pPr>
            <a:lvl5pPr marL="1273050" indent="0">
              <a:buNone/>
              <a:defRPr sz="1500"/>
            </a:lvl5pPr>
          </a:lstStyle>
          <a:p>
            <a:pPr lvl="0"/>
            <a:r>
              <a:rPr lang="pl-PL" dirty="0"/>
              <a:t>EDIT SUBTITLE</a:t>
            </a:r>
          </a:p>
        </p:txBody>
      </p:sp>
      <p:sp>
        <p:nvSpPr>
          <p:cNvPr id="12" name="Trójkąt równoramienny 11"/>
          <p:cNvSpPr/>
          <p:nvPr/>
        </p:nvSpPr>
        <p:spPr>
          <a:xfrm rot="5400000">
            <a:off x="339718" y="1056340"/>
            <a:ext cx="220797" cy="14275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n>
                <a:noFill/>
              </a:ln>
              <a:noFill/>
            </a:endParaRPr>
          </a:p>
        </p:txBody>
      </p:sp>
    </p:spTree>
    <p:extLst>
      <p:ext uri="{BB962C8B-B14F-4D97-AF65-F5344CB8AC3E}">
        <p14:creationId xmlns:p14="http://schemas.microsoft.com/office/powerpoint/2010/main" val="27842632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ull size screen shot">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a:t>Full size screen shot.</a:t>
            </a:r>
            <a:br>
              <a:rPr lang="pl-PL"/>
            </a:br>
            <a:r>
              <a:rPr lang="pl-PL"/>
              <a:t>Right click to paste picture if copying from other slide. </a:t>
            </a:r>
            <a:br>
              <a:rPr lang="pl-PL"/>
            </a:br>
            <a:r>
              <a:rPr lang="pl-PL"/>
              <a:t>Left click in center to browse for file to place.</a:t>
            </a:r>
            <a:endParaRPr lang="en-US"/>
          </a:p>
        </p:txBody>
      </p:sp>
    </p:spTree>
    <p:extLst>
      <p:ext uri="{BB962C8B-B14F-4D97-AF65-F5344CB8AC3E}">
        <p14:creationId xmlns:p14="http://schemas.microsoft.com/office/powerpoint/2010/main" val="8440373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 size screen shot + title">
    <p:spTree>
      <p:nvGrpSpPr>
        <p:cNvPr id="1" name=""/>
        <p:cNvGrpSpPr/>
        <p:nvPr/>
      </p:nvGrpSpPr>
      <p:grpSpPr>
        <a:xfrm>
          <a:off x="0" y="0"/>
          <a:ext cx="0" cy="0"/>
          <a:chOff x="0" y="0"/>
          <a:chExt cx="0" cy="0"/>
        </a:xfrm>
      </p:grpSpPr>
      <p:sp>
        <p:nvSpPr>
          <p:cNvPr id="3" name="Symbol zastępczy zawartości 2"/>
          <p:cNvSpPr>
            <a:spLocks noGrp="1"/>
          </p:cNvSpPr>
          <p:nvPr>
            <p:ph sz="quarter" idx="10" hasCustomPrompt="1"/>
          </p:nvPr>
        </p:nvSpPr>
        <p:spPr>
          <a:xfrm>
            <a:off x="0" y="2"/>
            <a:ext cx="9144000" cy="6857999"/>
          </a:xfrm>
        </p:spPr>
        <p:txBody>
          <a:bodyPr anchor="b"/>
          <a:lstStyle>
            <a:lvl1pPr marL="0" indent="0" algn="ctr">
              <a:buFontTx/>
              <a:buNone/>
              <a:defRPr sz="1800"/>
            </a:lvl1pPr>
          </a:lstStyle>
          <a:p>
            <a:r>
              <a:rPr lang="pl-PL" dirty="0"/>
              <a:t>Full size screen shot.</a:t>
            </a:r>
            <a:br>
              <a:rPr lang="pl-PL" dirty="0"/>
            </a:br>
            <a:r>
              <a:rPr lang="pl-PL" dirty="0"/>
              <a:t>Right click to paste picture if copying from other slide. </a:t>
            </a:r>
            <a:br>
              <a:rPr lang="pl-PL" dirty="0"/>
            </a:br>
            <a:r>
              <a:rPr lang="pl-PL" dirty="0"/>
              <a:t>Left click in center to browse for file to place.</a:t>
            </a:r>
            <a:endParaRPr lang="en-US" dirty="0"/>
          </a:p>
        </p:txBody>
      </p:sp>
      <p:sp>
        <p:nvSpPr>
          <p:cNvPr id="4" name="Tytuł 1"/>
          <p:cNvSpPr>
            <a:spLocks noGrp="1"/>
          </p:cNvSpPr>
          <p:nvPr>
            <p:ph type="title" hasCustomPrompt="1"/>
          </p:nvPr>
        </p:nvSpPr>
        <p:spPr>
          <a:xfrm>
            <a:off x="286918" y="365126"/>
            <a:ext cx="8593493" cy="502623"/>
          </a:xfrm>
        </p:spPr>
        <p:txBody>
          <a:bodyPr/>
          <a:lstStyle/>
          <a:p>
            <a:r>
              <a:rPr lang="pl-PL" dirty="0"/>
              <a:t>Edit </a:t>
            </a:r>
            <a:r>
              <a:rPr lang="pl-PL" dirty="0" err="1"/>
              <a:t>Title</a:t>
            </a:r>
            <a:endParaRPr lang="en-US" dirty="0"/>
          </a:p>
        </p:txBody>
      </p:sp>
    </p:spTree>
    <p:extLst>
      <p:ext uri="{BB962C8B-B14F-4D97-AF65-F5344CB8AC3E}">
        <p14:creationId xmlns:p14="http://schemas.microsoft.com/office/powerpoint/2010/main" val="9240236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Goal Status">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a:t>Goal Status</a:t>
            </a:r>
            <a:endParaRPr lang="en-US"/>
          </a:p>
        </p:txBody>
      </p:sp>
      <p:sp>
        <p:nvSpPr>
          <p:cNvPr id="8" name="Symbol zastępczy tekstu 10"/>
          <p:cNvSpPr>
            <a:spLocks noGrp="1"/>
          </p:cNvSpPr>
          <p:nvPr>
            <p:ph type="body" sz="quarter" idx="16" hasCustomPrompt="1"/>
          </p:nvPr>
        </p:nvSpPr>
        <p:spPr>
          <a:xfrm>
            <a:off x="286941" y="2174790"/>
            <a:ext cx="2762250" cy="4030749"/>
          </a:xfrm>
        </p:spPr>
        <p:txBody>
          <a:bodyPr>
            <a:normAutofit/>
          </a:bodyPr>
          <a:lstStyle>
            <a:lvl1pPr marL="0" indent="0">
              <a:buNone/>
              <a:defRPr sz="1500"/>
            </a:lvl1pPr>
          </a:lstStyle>
          <a:p>
            <a:pPr lvl="0"/>
            <a:r>
              <a:rPr lang="pl-PL"/>
              <a:t>Completed projects</a:t>
            </a:r>
            <a:endParaRPr lang="en-US"/>
          </a:p>
        </p:txBody>
      </p:sp>
      <p:sp>
        <p:nvSpPr>
          <p:cNvPr id="9" name="Symbol zastępczy tekstu 10"/>
          <p:cNvSpPr>
            <a:spLocks noGrp="1"/>
          </p:cNvSpPr>
          <p:nvPr>
            <p:ph type="body" sz="quarter" idx="17" hasCustomPrompt="1"/>
          </p:nvPr>
        </p:nvSpPr>
        <p:spPr>
          <a:xfrm>
            <a:off x="6118160" y="2174790"/>
            <a:ext cx="2762250" cy="4030749"/>
          </a:xfrm>
        </p:spPr>
        <p:txBody>
          <a:bodyPr/>
          <a:lstStyle>
            <a:lvl1pPr marL="0" indent="0">
              <a:buNone/>
              <a:defRPr sz="1500"/>
            </a:lvl1pPr>
          </a:lstStyle>
          <a:p>
            <a:pPr lvl="0"/>
            <a:r>
              <a:rPr lang="pl-PL"/>
              <a:t>Upcoming projects</a:t>
            </a:r>
            <a:endParaRPr lang="en-US"/>
          </a:p>
        </p:txBody>
      </p:sp>
      <p:sp>
        <p:nvSpPr>
          <p:cNvPr id="10" name="Symbol zastępczy tekstu 10"/>
          <p:cNvSpPr>
            <a:spLocks noGrp="1"/>
          </p:cNvSpPr>
          <p:nvPr>
            <p:ph type="body" sz="quarter" idx="18" hasCustomPrompt="1"/>
          </p:nvPr>
        </p:nvSpPr>
        <p:spPr>
          <a:xfrm>
            <a:off x="3202538" y="2174790"/>
            <a:ext cx="2762250" cy="4030749"/>
          </a:xfrm>
        </p:spPr>
        <p:txBody>
          <a:bodyPr>
            <a:normAutofit/>
          </a:bodyPr>
          <a:lstStyle>
            <a:lvl1pPr marL="0" indent="0">
              <a:buNone/>
              <a:defRPr sz="1500" baseline="0"/>
            </a:lvl1pPr>
          </a:lstStyle>
          <a:p>
            <a:pPr lvl="0"/>
            <a:r>
              <a:rPr lang="pl-PL"/>
              <a:t>Active projects</a:t>
            </a:r>
            <a:endParaRPr lang="en-US"/>
          </a:p>
        </p:txBody>
      </p:sp>
      <p:sp>
        <p:nvSpPr>
          <p:cNvPr id="11" name="Prostokąt 10"/>
          <p:cNvSpPr/>
          <p:nvPr/>
        </p:nvSpPr>
        <p:spPr>
          <a:xfrm>
            <a:off x="286918" y="1421028"/>
            <a:ext cx="2762275" cy="531341"/>
          </a:xfrm>
          <a:prstGeom prst="rect">
            <a:avLst/>
          </a:prstGeom>
          <a:solidFill>
            <a:srgbClr val="7D9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2" name="pole tekstowe 11"/>
          <p:cNvSpPr txBox="1"/>
          <p:nvPr/>
        </p:nvSpPr>
        <p:spPr>
          <a:xfrm>
            <a:off x="721821" y="1509582"/>
            <a:ext cx="1231145" cy="284693"/>
          </a:xfrm>
          <a:prstGeom prst="rect">
            <a:avLst/>
          </a:prstGeom>
          <a:noFill/>
        </p:spPr>
        <p:txBody>
          <a:bodyPr wrap="none" lIns="68580" tIns="34290" rIns="68580" bIns="34290" rtlCol="0">
            <a:spAutoFit/>
          </a:bodyPr>
          <a:lstStyle/>
          <a:p>
            <a:r>
              <a:rPr lang="pl-PL" b="0" i="0" dirty="0">
                <a:solidFill>
                  <a:schemeClr val="bg1"/>
                </a:solidFill>
                <a:latin typeface="Avenir Next Medium" charset="0"/>
                <a:ea typeface="Avenir Next Medium" charset="0"/>
                <a:cs typeface="Avenir Next Medium" charset="0"/>
              </a:rPr>
              <a:t>COMPLETED</a:t>
            </a:r>
            <a:endParaRPr lang="en-US" b="0" i="0" dirty="0">
              <a:solidFill>
                <a:schemeClr val="bg1"/>
              </a:solidFill>
              <a:latin typeface="Avenir Next Medium" charset="0"/>
              <a:ea typeface="Avenir Next Medium" charset="0"/>
              <a:cs typeface="Avenir Next Medium" charset="0"/>
            </a:endParaRPr>
          </a:p>
        </p:txBody>
      </p:sp>
      <p:sp>
        <p:nvSpPr>
          <p:cNvPr id="13" name="Prostokąt 12"/>
          <p:cNvSpPr/>
          <p:nvPr/>
        </p:nvSpPr>
        <p:spPr>
          <a:xfrm>
            <a:off x="3202514" y="1421028"/>
            <a:ext cx="2762275" cy="531341"/>
          </a:xfrm>
          <a:prstGeom prst="rect">
            <a:avLst/>
          </a:prstGeom>
          <a:solidFill>
            <a:srgbClr val="3171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4" name="pole tekstowe 13"/>
          <p:cNvSpPr txBox="1"/>
          <p:nvPr/>
        </p:nvSpPr>
        <p:spPr>
          <a:xfrm>
            <a:off x="3643948" y="1509582"/>
            <a:ext cx="766877" cy="284693"/>
          </a:xfrm>
          <a:prstGeom prst="rect">
            <a:avLst/>
          </a:prstGeom>
          <a:noFill/>
        </p:spPr>
        <p:txBody>
          <a:bodyPr wrap="none" lIns="68580" tIns="34290" rIns="68580" bIns="34290" rtlCol="0">
            <a:spAutoFit/>
          </a:bodyPr>
          <a:lstStyle/>
          <a:p>
            <a:r>
              <a:rPr lang="pl-PL" b="0" i="0" dirty="0">
                <a:solidFill>
                  <a:schemeClr val="bg1"/>
                </a:solidFill>
                <a:latin typeface="Avenir Next Medium" charset="0"/>
                <a:ea typeface="Avenir Next Medium" charset="0"/>
                <a:cs typeface="Avenir Next Medium" charset="0"/>
              </a:rPr>
              <a:t>ACTIVE</a:t>
            </a:r>
            <a:endParaRPr lang="en-US" b="0" i="0" dirty="0">
              <a:solidFill>
                <a:schemeClr val="bg1"/>
              </a:solidFill>
              <a:latin typeface="Avenir Next Medium" charset="0"/>
              <a:ea typeface="Avenir Next Medium" charset="0"/>
              <a:cs typeface="Avenir Next Medium" charset="0"/>
            </a:endParaRPr>
          </a:p>
        </p:txBody>
      </p:sp>
      <p:sp>
        <p:nvSpPr>
          <p:cNvPr id="15" name="Prostokąt 14"/>
          <p:cNvSpPr/>
          <p:nvPr/>
        </p:nvSpPr>
        <p:spPr>
          <a:xfrm>
            <a:off x="6118161" y="1421028"/>
            <a:ext cx="2762275" cy="531341"/>
          </a:xfrm>
          <a:prstGeom prst="rect">
            <a:avLst/>
          </a:prstGeom>
          <a:solidFill>
            <a:srgbClr val="F29B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b="0" i="0" dirty="0">
              <a:latin typeface="Avenir Next Medium" charset="0"/>
              <a:ea typeface="Avenir Next Medium" charset="0"/>
              <a:cs typeface="Avenir Next Medium" charset="0"/>
            </a:endParaRPr>
          </a:p>
        </p:txBody>
      </p:sp>
      <p:sp>
        <p:nvSpPr>
          <p:cNvPr id="16" name="pole tekstowe 15"/>
          <p:cNvSpPr txBox="1"/>
          <p:nvPr/>
        </p:nvSpPr>
        <p:spPr>
          <a:xfrm>
            <a:off x="6523002" y="1509582"/>
            <a:ext cx="1139585" cy="284693"/>
          </a:xfrm>
          <a:prstGeom prst="rect">
            <a:avLst/>
          </a:prstGeom>
          <a:noFill/>
        </p:spPr>
        <p:txBody>
          <a:bodyPr wrap="none" lIns="68580" tIns="34290" rIns="68580" bIns="34290" rtlCol="0">
            <a:spAutoFit/>
          </a:bodyPr>
          <a:lstStyle/>
          <a:p>
            <a:r>
              <a:rPr lang="pl-PL" b="0" i="0">
                <a:solidFill>
                  <a:schemeClr val="bg1"/>
                </a:solidFill>
                <a:latin typeface="Avenir Next Medium" charset="0"/>
                <a:ea typeface="Avenir Next Medium" charset="0"/>
                <a:cs typeface="Avenir Next Medium" charset="0"/>
              </a:rPr>
              <a:t>UPCOMING</a:t>
            </a:r>
            <a:endParaRPr lang="en-US" b="0" i="0" dirty="0">
              <a:solidFill>
                <a:schemeClr val="bg1"/>
              </a:solidFill>
              <a:latin typeface="Avenir Next Medium" charset="0"/>
              <a:ea typeface="Avenir Next Medium" charset="0"/>
              <a:cs typeface="Avenir Next Medium" charset="0"/>
            </a:endParaRPr>
          </a:p>
        </p:txBody>
      </p:sp>
      <p:pic>
        <p:nvPicPr>
          <p:cNvPr id="6" name="Obraz 5"/>
          <p:cNvPicPr>
            <a:picLocks noChangeAspect="1"/>
          </p:cNvPicPr>
          <p:nvPr/>
        </p:nvPicPr>
        <p:blipFill>
          <a:blip r:embed="rId2"/>
          <a:stretch>
            <a:fillRect/>
          </a:stretch>
        </p:blipFill>
        <p:spPr>
          <a:xfrm>
            <a:off x="6239625" y="1578756"/>
            <a:ext cx="161912" cy="215883"/>
          </a:xfrm>
          <a:prstGeom prst="rect">
            <a:avLst/>
          </a:prstGeom>
        </p:spPr>
      </p:pic>
      <p:pic>
        <p:nvPicPr>
          <p:cNvPr id="7" name="Obraz 6"/>
          <p:cNvPicPr>
            <a:picLocks noChangeAspect="1"/>
          </p:cNvPicPr>
          <p:nvPr/>
        </p:nvPicPr>
        <p:blipFill>
          <a:blip r:embed="rId3"/>
          <a:stretch>
            <a:fillRect/>
          </a:stretch>
        </p:blipFill>
        <p:spPr>
          <a:xfrm>
            <a:off x="425048" y="1556141"/>
            <a:ext cx="226223" cy="238499"/>
          </a:xfrm>
          <a:prstGeom prst="rect">
            <a:avLst/>
          </a:prstGeom>
        </p:spPr>
      </p:pic>
      <p:pic>
        <p:nvPicPr>
          <p:cNvPr id="17" name="Obraz 16"/>
          <p:cNvPicPr>
            <a:picLocks noChangeAspect="1"/>
          </p:cNvPicPr>
          <p:nvPr/>
        </p:nvPicPr>
        <p:blipFill>
          <a:blip r:embed="rId4"/>
          <a:stretch>
            <a:fillRect/>
          </a:stretch>
        </p:blipFill>
        <p:spPr>
          <a:xfrm>
            <a:off x="3323322" y="1509580"/>
            <a:ext cx="224784" cy="323373"/>
          </a:xfrm>
          <a:prstGeom prst="rect">
            <a:avLst/>
          </a:prstGeom>
        </p:spPr>
      </p:pic>
    </p:spTree>
    <p:extLst>
      <p:ext uri="{BB962C8B-B14F-4D97-AF65-F5344CB8AC3E}">
        <p14:creationId xmlns:p14="http://schemas.microsoft.com/office/powerpoint/2010/main" val="9079222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oal Timeline">
    <p:spTree>
      <p:nvGrpSpPr>
        <p:cNvPr id="1" name=""/>
        <p:cNvGrpSpPr/>
        <p:nvPr/>
      </p:nvGrpSpPr>
      <p:grpSpPr>
        <a:xfrm>
          <a:off x="0" y="0"/>
          <a:ext cx="0" cy="0"/>
          <a:chOff x="0" y="0"/>
          <a:chExt cx="0" cy="0"/>
        </a:xfrm>
      </p:grpSpPr>
      <p:sp>
        <p:nvSpPr>
          <p:cNvPr id="2" name="Tytuł 1"/>
          <p:cNvSpPr>
            <a:spLocks noGrp="1"/>
          </p:cNvSpPr>
          <p:nvPr>
            <p:ph type="title" hasCustomPrompt="1"/>
          </p:nvPr>
        </p:nvSpPr>
        <p:spPr/>
        <p:txBody>
          <a:bodyPr/>
          <a:lstStyle>
            <a:lvl1pPr>
              <a:defRPr/>
            </a:lvl1pPr>
          </a:lstStyle>
          <a:p>
            <a:r>
              <a:rPr lang="pl-PL"/>
              <a:t>Goal Timeline</a:t>
            </a:r>
            <a:endParaRPr lang="en-US"/>
          </a:p>
        </p:txBody>
      </p:sp>
      <p:sp>
        <p:nvSpPr>
          <p:cNvPr id="11" name="Prostokąt 10"/>
          <p:cNvSpPr/>
          <p:nvPr/>
        </p:nvSpPr>
        <p:spPr>
          <a:xfrm>
            <a:off x="286917" y="1421028"/>
            <a:ext cx="535784" cy="531341"/>
          </a:xfrm>
          <a:prstGeom prst="rect">
            <a:avLst/>
          </a:prstGeom>
          <a:solidFill>
            <a:srgbClr val="7D994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7" name="Symbol zastępczy tekstu 10"/>
          <p:cNvSpPr>
            <a:spLocks noGrp="1"/>
          </p:cNvSpPr>
          <p:nvPr>
            <p:ph type="body" sz="quarter" idx="19" hasCustomPrompt="1"/>
          </p:nvPr>
        </p:nvSpPr>
        <p:spPr>
          <a:xfrm>
            <a:off x="6326155" y="1421028"/>
            <a:ext cx="2554255" cy="1505053"/>
          </a:xfrm>
        </p:spPr>
        <p:txBody>
          <a:bodyPr>
            <a:normAutofit/>
          </a:bodyPr>
          <a:lstStyle>
            <a:lvl1pPr marL="0" indent="0">
              <a:buNone/>
              <a:defRPr sz="1500"/>
            </a:lvl1pPr>
          </a:lstStyle>
          <a:p>
            <a:pPr lvl="0"/>
            <a:r>
              <a:rPr lang="pl-PL"/>
              <a:t>Completed projects</a:t>
            </a:r>
            <a:endParaRPr lang="en-US"/>
          </a:p>
        </p:txBody>
      </p:sp>
      <p:sp>
        <p:nvSpPr>
          <p:cNvPr id="18" name="Symbol zastępczy tekstu 10"/>
          <p:cNvSpPr>
            <a:spLocks noGrp="1"/>
          </p:cNvSpPr>
          <p:nvPr>
            <p:ph type="body" sz="quarter" idx="20" hasCustomPrompt="1"/>
          </p:nvPr>
        </p:nvSpPr>
        <p:spPr>
          <a:xfrm>
            <a:off x="6326155" y="4712866"/>
            <a:ext cx="2554255" cy="1505053"/>
          </a:xfrm>
        </p:spPr>
        <p:txBody>
          <a:bodyPr/>
          <a:lstStyle>
            <a:lvl1pPr marL="0" indent="0">
              <a:buNone/>
              <a:defRPr sz="1500"/>
            </a:lvl1pPr>
          </a:lstStyle>
          <a:p>
            <a:pPr lvl="0"/>
            <a:r>
              <a:rPr lang="pl-PL"/>
              <a:t>Upcoming projects</a:t>
            </a:r>
            <a:endParaRPr lang="en-US"/>
          </a:p>
        </p:txBody>
      </p:sp>
      <p:sp>
        <p:nvSpPr>
          <p:cNvPr id="19" name="Symbol zastępczy tekstu 10"/>
          <p:cNvSpPr>
            <a:spLocks noGrp="1"/>
          </p:cNvSpPr>
          <p:nvPr>
            <p:ph type="body" sz="quarter" idx="21" hasCustomPrompt="1"/>
          </p:nvPr>
        </p:nvSpPr>
        <p:spPr>
          <a:xfrm>
            <a:off x="6326155" y="3066947"/>
            <a:ext cx="2554255" cy="1505053"/>
          </a:xfrm>
        </p:spPr>
        <p:txBody>
          <a:bodyPr>
            <a:normAutofit/>
          </a:bodyPr>
          <a:lstStyle>
            <a:lvl1pPr marL="0" indent="0">
              <a:buNone/>
              <a:defRPr sz="1500" baseline="0"/>
            </a:lvl1pPr>
          </a:lstStyle>
          <a:p>
            <a:pPr lvl="0"/>
            <a:r>
              <a:rPr lang="pl-PL"/>
              <a:t>Active projects</a:t>
            </a:r>
            <a:endParaRPr lang="en-US"/>
          </a:p>
        </p:txBody>
      </p:sp>
      <p:sp>
        <p:nvSpPr>
          <p:cNvPr id="25" name="Prostokąt 24"/>
          <p:cNvSpPr/>
          <p:nvPr/>
        </p:nvSpPr>
        <p:spPr>
          <a:xfrm>
            <a:off x="286917" y="3061195"/>
            <a:ext cx="535785" cy="531341"/>
          </a:xfrm>
          <a:prstGeom prst="rect">
            <a:avLst/>
          </a:prstGeom>
          <a:solidFill>
            <a:srgbClr val="3171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6" name="Prostokąt 25"/>
          <p:cNvSpPr/>
          <p:nvPr/>
        </p:nvSpPr>
        <p:spPr>
          <a:xfrm>
            <a:off x="286916" y="4712866"/>
            <a:ext cx="535786" cy="531341"/>
          </a:xfrm>
          <a:prstGeom prst="rect">
            <a:avLst/>
          </a:prstGeom>
          <a:solidFill>
            <a:srgbClr val="F29B2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27" name="Symbol zastępczy tekstu 10"/>
          <p:cNvSpPr>
            <a:spLocks noGrp="1"/>
          </p:cNvSpPr>
          <p:nvPr>
            <p:ph type="body" sz="quarter" idx="22" hasCustomPrompt="1"/>
          </p:nvPr>
        </p:nvSpPr>
        <p:spPr>
          <a:xfrm>
            <a:off x="3574428" y="1421028"/>
            <a:ext cx="2554255" cy="1505053"/>
          </a:xfrm>
        </p:spPr>
        <p:txBody>
          <a:bodyPr>
            <a:normAutofit/>
          </a:bodyPr>
          <a:lstStyle>
            <a:lvl1pPr marL="0" indent="0">
              <a:buNone/>
              <a:defRPr sz="1500"/>
            </a:lvl1pPr>
          </a:lstStyle>
          <a:p>
            <a:pPr lvl="0"/>
            <a:r>
              <a:rPr lang="pl-PL"/>
              <a:t>Completed projects</a:t>
            </a:r>
            <a:endParaRPr lang="en-US"/>
          </a:p>
        </p:txBody>
      </p:sp>
      <p:sp>
        <p:nvSpPr>
          <p:cNvPr id="28" name="Symbol zastępczy tekstu 10"/>
          <p:cNvSpPr>
            <a:spLocks noGrp="1"/>
          </p:cNvSpPr>
          <p:nvPr>
            <p:ph type="body" sz="quarter" idx="23" hasCustomPrompt="1"/>
          </p:nvPr>
        </p:nvSpPr>
        <p:spPr>
          <a:xfrm>
            <a:off x="3574428" y="4712866"/>
            <a:ext cx="2554255" cy="1505053"/>
          </a:xfrm>
        </p:spPr>
        <p:txBody>
          <a:bodyPr/>
          <a:lstStyle>
            <a:lvl1pPr marL="0" indent="0">
              <a:buNone/>
              <a:defRPr sz="1500"/>
            </a:lvl1pPr>
          </a:lstStyle>
          <a:p>
            <a:pPr lvl="0"/>
            <a:r>
              <a:rPr lang="pl-PL"/>
              <a:t>Upcoming projects</a:t>
            </a:r>
            <a:endParaRPr lang="en-US"/>
          </a:p>
        </p:txBody>
      </p:sp>
      <p:sp>
        <p:nvSpPr>
          <p:cNvPr id="29" name="Symbol zastępczy tekstu 10"/>
          <p:cNvSpPr>
            <a:spLocks noGrp="1"/>
          </p:cNvSpPr>
          <p:nvPr>
            <p:ph type="body" sz="quarter" idx="24" hasCustomPrompt="1"/>
          </p:nvPr>
        </p:nvSpPr>
        <p:spPr>
          <a:xfrm>
            <a:off x="3574428" y="3066947"/>
            <a:ext cx="2554255" cy="1505053"/>
          </a:xfrm>
        </p:spPr>
        <p:txBody>
          <a:bodyPr>
            <a:normAutofit/>
          </a:bodyPr>
          <a:lstStyle>
            <a:lvl1pPr marL="0" indent="0">
              <a:buNone/>
              <a:defRPr sz="1500" baseline="0"/>
            </a:lvl1pPr>
          </a:lstStyle>
          <a:p>
            <a:pPr lvl="0"/>
            <a:r>
              <a:rPr lang="pl-PL"/>
              <a:t>Active projects</a:t>
            </a:r>
            <a:endParaRPr lang="en-US"/>
          </a:p>
        </p:txBody>
      </p:sp>
      <p:sp>
        <p:nvSpPr>
          <p:cNvPr id="30" name="Symbol zastępczy tekstu 10"/>
          <p:cNvSpPr>
            <a:spLocks noGrp="1"/>
          </p:cNvSpPr>
          <p:nvPr>
            <p:ph type="body" sz="quarter" idx="25" hasCustomPrompt="1"/>
          </p:nvPr>
        </p:nvSpPr>
        <p:spPr>
          <a:xfrm>
            <a:off x="822702" y="1421028"/>
            <a:ext cx="2554255" cy="1505053"/>
          </a:xfrm>
        </p:spPr>
        <p:txBody>
          <a:bodyPr>
            <a:normAutofit/>
          </a:bodyPr>
          <a:lstStyle>
            <a:lvl1pPr marL="0" indent="0">
              <a:buNone/>
              <a:defRPr sz="1500"/>
            </a:lvl1pPr>
          </a:lstStyle>
          <a:p>
            <a:pPr lvl="0"/>
            <a:r>
              <a:rPr lang="pl-PL"/>
              <a:t>Completed projects</a:t>
            </a:r>
            <a:endParaRPr lang="en-US"/>
          </a:p>
        </p:txBody>
      </p:sp>
      <p:sp>
        <p:nvSpPr>
          <p:cNvPr id="31" name="Symbol zastępczy tekstu 10"/>
          <p:cNvSpPr>
            <a:spLocks noGrp="1"/>
          </p:cNvSpPr>
          <p:nvPr>
            <p:ph type="body" sz="quarter" idx="26" hasCustomPrompt="1"/>
          </p:nvPr>
        </p:nvSpPr>
        <p:spPr>
          <a:xfrm>
            <a:off x="822702" y="4712866"/>
            <a:ext cx="2554255" cy="1505053"/>
          </a:xfrm>
        </p:spPr>
        <p:txBody>
          <a:bodyPr/>
          <a:lstStyle>
            <a:lvl1pPr marL="0" indent="0">
              <a:buNone/>
              <a:defRPr sz="1500"/>
            </a:lvl1pPr>
          </a:lstStyle>
          <a:p>
            <a:pPr lvl="0"/>
            <a:r>
              <a:rPr lang="pl-PL"/>
              <a:t>Upcoming projects</a:t>
            </a:r>
            <a:endParaRPr lang="en-US"/>
          </a:p>
        </p:txBody>
      </p:sp>
      <p:sp>
        <p:nvSpPr>
          <p:cNvPr id="32" name="Symbol zastępczy tekstu 10"/>
          <p:cNvSpPr>
            <a:spLocks noGrp="1"/>
          </p:cNvSpPr>
          <p:nvPr>
            <p:ph type="body" sz="quarter" idx="27" hasCustomPrompt="1"/>
          </p:nvPr>
        </p:nvSpPr>
        <p:spPr>
          <a:xfrm>
            <a:off x="822702" y="3066947"/>
            <a:ext cx="2554255" cy="1505053"/>
          </a:xfrm>
        </p:spPr>
        <p:txBody>
          <a:bodyPr>
            <a:normAutofit/>
          </a:bodyPr>
          <a:lstStyle>
            <a:lvl1pPr marL="0" indent="0">
              <a:buNone/>
              <a:defRPr sz="1500" baseline="0"/>
            </a:lvl1pPr>
          </a:lstStyle>
          <a:p>
            <a:pPr lvl="0"/>
            <a:r>
              <a:rPr lang="pl-PL"/>
              <a:t>Active projects</a:t>
            </a:r>
            <a:endParaRPr lang="en-US"/>
          </a:p>
        </p:txBody>
      </p:sp>
      <p:pic>
        <p:nvPicPr>
          <p:cNvPr id="39" name="Obraz 38"/>
          <p:cNvPicPr>
            <a:picLocks noChangeAspect="1"/>
          </p:cNvPicPr>
          <p:nvPr/>
        </p:nvPicPr>
        <p:blipFill>
          <a:blip r:embed="rId2"/>
          <a:stretch>
            <a:fillRect/>
          </a:stretch>
        </p:blipFill>
        <p:spPr>
          <a:xfrm>
            <a:off x="392896" y="4870593"/>
            <a:ext cx="161912" cy="215883"/>
          </a:xfrm>
          <a:prstGeom prst="rect">
            <a:avLst/>
          </a:prstGeom>
        </p:spPr>
      </p:pic>
      <p:pic>
        <p:nvPicPr>
          <p:cNvPr id="40" name="Obraz 39"/>
          <p:cNvPicPr>
            <a:picLocks noChangeAspect="1"/>
          </p:cNvPicPr>
          <p:nvPr/>
        </p:nvPicPr>
        <p:blipFill>
          <a:blip r:embed="rId3"/>
          <a:stretch>
            <a:fillRect/>
          </a:stretch>
        </p:blipFill>
        <p:spPr>
          <a:xfrm>
            <a:off x="363186" y="1556141"/>
            <a:ext cx="226223" cy="238499"/>
          </a:xfrm>
          <a:prstGeom prst="rect">
            <a:avLst/>
          </a:prstGeom>
        </p:spPr>
      </p:pic>
      <p:pic>
        <p:nvPicPr>
          <p:cNvPr id="41" name="Obraz 40"/>
          <p:cNvPicPr>
            <a:picLocks noChangeAspect="1"/>
          </p:cNvPicPr>
          <p:nvPr/>
        </p:nvPicPr>
        <p:blipFill>
          <a:blip r:embed="rId4"/>
          <a:stretch>
            <a:fillRect/>
          </a:stretch>
        </p:blipFill>
        <p:spPr>
          <a:xfrm>
            <a:off x="364624" y="3165178"/>
            <a:ext cx="224784" cy="323373"/>
          </a:xfrm>
          <a:prstGeom prst="rect">
            <a:avLst/>
          </a:prstGeom>
        </p:spPr>
      </p:pic>
      <p:sp>
        <p:nvSpPr>
          <p:cNvPr id="4" name="Symbol zastępczy tekstu 3"/>
          <p:cNvSpPr>
            <a:spLocks noGrp="1"/>
          </p:cNvSpPr>
          <p:nvPr>
            <p:ph type="body" sz="quarter" idx="28" hasCustomPrompt="1"/>
          </p:nvPr>
        </p:nvSpPr>
        <p:spPr>
          <a:xfrm>
            <a:off x="2701529"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
        <p:nvSpPr>
          <p:cNvPr id="20" name="Symbol zastępczy tekstu 3"/>
          <p:cNvSpPr>
            <a:spLocks noGrp="1"/>
          </p:cNvSpPr>
          <p:nvPr>
            <p:ph type="body" sz="quarter" idx="29" hasCustomPrompt="1"/>
          </p:nvPr>
        </p:nvSpPr>
        <p:spPr>
          <a:xfrm>
            <a:off x="5453598"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
        <p:nvSpPr>
          <p:cNvPr id="21" name="Symbol zastępczy tekstu 3"/>
          <p:cNvSpPr>
            <a:spLocks noGrp="1"/>
          </p:cNvSpPr>
          <p:nvPr>
            <p:ph type="body" sz="quarter" idx="30" hasCustomPrompt="1"/>
          </p:nvPr>
        </p:nvSpPr>
        <p:spPr>
          <a:xfrm>
            <a:off x="8205325" y="1048970"/>
            <a:ext cx="675084" cy="301625"/>
          </a:xfrm>
        </p:spPr>
        <p:txBody>
          <a:bodyPr>
            <a:noAutofit/>
          </a:bodyPr>
          <a:lstStyle>
            <a:lvl1pPr marL="0" indent="0" algn="r">
              <a:buNone/>
              <a:defRPr sz="800" b="1">
                <a:solidFill>
                  <a:schemeClr val="accent6"/>
                </a:solidFill>
              </a:defRPr>
            </a:lvl1pPr>
          </a:lstStyle>
          <a:p>
            <a:pPr lvl="0"/>
            <a:r>
              <a:rPr lang="pl-PL" sz="1100"/>
              <a:t>YEAR</a:t>
            </a:r>
            <a:endParaRPr lang="en-US"/>
          </a:p>
        </p:txBody>
      </p:sp>
    </p:spTree>
    <p:extLst>
      <p:ext uri="{BB962C8B-B14F-4D97-AF65-F5344CB8AC3E}">
        <p14:creationId xmlns:p14="http://schemas.microsoft.com/office/powerpoint/2010/main" val="37771555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ytuł i zawartoś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31352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632EF287-33BB-3C43-881B-28D41A3A4E93}" type="datetimeFigureOut">
              <a:rPr lang="en-US" smtClean="0"/>
              <a:t>12/9/2016</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D24816CB-16DB-514B-816E-EDD377F4D4C3}" type="slidenum">
              <a:rPr lang="en-US" smtClean="0"/>
              <a:t>‹#›</a:t>
            </a:fld>
            <a:endParaRPr lang="en-US"/>
          </a:p>
        </p:txBody>
      </p:sp>
    </p:spTree>
    <p:extLst>
      <p:ext uri="{BB962C8B-B14F-4D97-AF65-F5344CB8AC3E}">
        <p14:creationId xmlns:p14="http://schemas.microsoft.com/office/powerpoint/2010/main" val="2052854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32EF287-33BB-3C43-881B-28D41A3A4E93}" type="datetimeFigureOut">
              <a:rPr lang="en-US" smtClean="0"/>
              <a:t>12/9/2016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24816CB-16DB-514B-816E-EDD377F4D4C3}" type="slidenum">
              <a:rPr lang="en-US" smtClean="0"/>
              <a:t>‹#›</a:t>
            </a:fld>
            <a:endParaRPr lang="en-US"/>
          </a:p>
        </p:txBody>
      </p:sp>
    </p:spTree>
    <p:extLst>
      <p:ext uri="{BB962C8B-B14F-4D97-AF65-F5344CB8AC3E}">
        <p14:creationId xmlns:p14="http://schemas.microsoft.com/office/powerpoint/2010/main" val="11860439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011D2DA8-68AC-A943-9D18-8C3198C74F9A}" type="datetimeFigureOut">
              <a:rPr lang="en-US" smtClean="0"/>
              <a:t>12/9/2016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7C75166-F071-5C45-B435-395E8C45297E}" type="slidenum">
              <a:rPr lang="en-US" smtClean="0"/>
              <a:t>‹#›</a:t>
            </a:fld>
            <a:endParaRPr lang="en-US"/>
          </a:p>
        </p:txBody>
      </p:sp>
    </p:spTree>
    <p:extLst>
      <p:ext uri="{BB962C8B-B14F-4D97-AF65-F5344CB8AC3E}">
        <p14:creationId xmlns:p14="http://schemas.microsoft.com/office/powerpoint/2010/main" val="3872080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1">
    <p:spTree>
      <p:nvGrpSpPr>
        <p:cNvPr id="1" name=""/>
        <p:cNvGrpSpPr/>
        <p:nvPr/>
      </p:nvGrpSpPr>
      <p:grpSpPr>
        <a:xfrm>
          <a:off x="0" y="0"/>
          <a:ext cx="0" cy="0"/>
          <a:chOff x="0" y="0"/>
          <a:chExt cx="0" cy="0"/>
        </a:xfrm>
      </p:grpSpPr>
      <p:sp>
        <p:nvSpPr>
          <p:cNvPr id="77" name="Tytuł 1"/>
          <p:cNvSpPr>
            <a:spLocks noGrp="1"/>
          </p:cNvSpPr>
          <p:nvPr>
            <p:ph type="title" hasCustomPrompt="1"/>
          </p:nvPr>
        </p:nvSpPr>
        <p:spPr>
          <a:xfrm>
            <a:off x="3933825" y="1995500"/>
            <a:ext cx="4953436" cy="3055667"/>
          </a:xfrm>
        </p:spPr>
        <p:txBody>
          <a:bodyPr anchor="ctr"/>
          <a:lstStyle>
            <a:lvl1pPr algn="l">
              <a:lnSpc>
                <a:spcPct val="100000"/>
              </a:lnSpc>
              <a:spcBef>
                <a:spcPts val="450"/>
              </a:spcBef>
              <a:spcAft>
                <a:spcPts val="450"/>
              </a:spcAft>
              <a:defRPr lang="en-US" sz="2800" dirty="0">
                <a:solidFill>
                  <a:srgbClr val="BD392F"/>
                </a:solidFill>
              </a:defRPr>
            </a:lvl1pPr>
          </a:lstStyle>
          <a:p>
            <a:r>
              <a:rPr lang="pl-PL" dirty="0"/>
              <a:t>EDIT TITLE</a:t>
            </a:r>
            <a:endParaRPr lang="en-US" dirty="0"/>
          </a:p>
        </p:txBody>
      </p:sp>
      <p:grpSp>
        <p:nvGrpSpPr>
          <p:cNvPr id="95" name="Group 35"/>
          <p:cNvGrpSpPr>
            <a:grpSpLocks noChangeAspect="1"/>
          </p:cNvGrpSpPr>
          <p:nvPr/>
        </p:nvGrpSpPr>
        <p:grpSpPr bwMode="auto">
          <a:xfrm>
            <a:off x="609601" y="1132226"/>
            <a:ext cx="2507458" cy="4035181"/>
            <a:chOff x="2363" y="293"/>
            <a:chExt cx="1208" cy="1458"/>
          </a:xfrm>
        </p:grpSpPr>
        <p:sp>
          <p:nvSpPr>
            <p:cNvPr id="96" name="Freeform 36"/>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7" name="Freeform 37"/>
            <p:cNvSpPr>
              <a:spLocks/>
            </p:cNvSpPr>
            <p:nvPr/>
          </p:nvSpPr>
          <p:spPr bwMode="auto">
            <a:xfrm>
              <a:off x="2943" y="1403"/>
              <a:ext cx="130" cy="117"/>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98" name="Freeform 38"/>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9" name="Freeform 39"/>
            <p:cNvSpPr>
              <a:spLocks/>
            </p:cNvSpPr>
            <p:nvPr/>
          </p:nvSpPr>
          <p:spPr bwMode="auto">
            <a:xfrm>
              <a:off x="3194" y="1021"/>
              <a:ext cx="83" cy="84"/>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0" name="Freeform 41"/>
            <p:cNvSpPr>
              <a:spLocks/>
            </p:cNvSpPr>
            <p:nvPr/>
          </p:nvSpPr>
          <p:spPr bwMode="auto">
            <a:xfrm>
              <a:off x="2796" y="1709"/>
              <a:ext cx="43" cy="42"/>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1" name="Freeform 42"/>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close/>
                </a:path>
              </a:pathLst>
            </a:custGeom>
            <a:solidFill>
              <a:srgbClr val="0D458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2" name="Freeform 43"/>
            <p:cNvSpPr>
              <a:spLocks/>
            </p:cNvSpPr>
            <p:nvPr/>
          </p:nvSpPr>
          <p:spPr bwMode="auto">
            <a:xfrm>
              <a:off x="2363" y="293"/>
              <a:ext cx="86" cy="79"/>
            </a:xfrm>
            <a:custGeom>
              <a:avLst/>
              <a:gdLst>
                <a:gd name="T0" fmla="*/ 0 w 86"/>
                <a:gd name="T1" fmla="*/ 0 h 79"/>
                <a:gd name="T2" fmla="*/ 0 w 86"/>
                <a:gd name="T3" fmla="*/ 0 h 79"/>
                <a:gd name="T4" fmla="*/ 37 w 86"/>
                <a:gd name="T5" fmla="*/ 79 h 79"/>
                <a:gd name="T6" fmla="*/ 37 w 86"/>
                <a:gd name="T7" fmla="*/ 79 h 79"/>
                <a:gd name="T8" fmla="*/ 86 w 86"/>
                <a:gd name="T9" fmla="*/ 7 h 79"/>
                <a:gd name="T10" fmla="*/ 0 w 86"/>
                <a:gd name="T11" fmla="*/ 0 h 79"/>
              </a:gdLst>
              <a:ahLst/>
              <a:cxnLst>
                <a:cxn ang="0">
                  <a:pos x="T0" y="T1"/>
                </a:cxn>
                <a:cxn ang="0">
                  <a:pos x="T2" y="T3"/>
                </a:cxn>
                <a:cxn ang="0">
                  <a:pos x="T4" y="T5"/>
                </a:cxn>
                <a:cxn ang="0">
                  <a:pos x="T6" y="T7"/>
                </a:cxn>
                <a:cxn ang="0">
                  <a:pos x="T8" y="T9"/>
                </a:cxn>
                <a:cxn ang="0">
                  <a:pos x="T10" y="T11"/>
                </a:cxn>
              </a:cxnLst>
              <a:rect l="0" t="0" r="r" b="b"/>
              <a:pathLst>
                <a:path w="86" h="79">
                  <a:moveTo>
                    <a:pt x="0" y="0"/>
                  </a:moveTo>
                  <a:lnTo>
                    <a:pt x="0" y="0"/>
                  </a:lnTo>
                  <a:lnTo>
                    <a:pt x="37" y="79"/>
                  </a:lnTo>
                  <a:lnTo>
                    <a:pt x="37" y="79"/>
                  </a:lnTo>
                  <a:lnTo>
                    <a:pt x="86" y="7"/>
                  </a:lnTo>
                  <a:lnTo>
                    <a:pt x="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3" name="Freeform 44"/>
            <p:cNvSpPr>
              <a:spLocks/>
            </p:cNvSpPr>
            <p:nvPr/>
          </p:nvSpPr>
          <p:spPr bwMode="auto">
            <a:xfrm>
              <a:off x="2771" y="366"/>
              <a:ext cx="66" cy="62"/>
            </a:xfrm>
            <a:custGeom>
              <a:avLst/>
              <a:gdLst>
                <a:gd name="T0" fmla="*/ 48 w 90"/>
                <a:gd name="T1" fmla="*/ 0 h 84"/>
                <a:gd name="T2" fmla="*/ 30 w 90"/>
                <a:gd name="T3" fmla="*/ 4 h 84"/>
                <a:gd name="T4" fmla="*/ 10 w 90"/>
                <a:gd name="T5" fmla="*/ 60 h 84"/>
                <a:gd name="T6" fmla="*/ 48 w 90"/>
                <a:gd name="T7" fmla="*/ 84 h 84"/>
                <a:gd name="T8" fmla="*/ 49 w 90"/>
                <a:gd name="T9" fmla="*/ 84 h 84"/>
                <a:gd name="T10" fmla="*/ 66 w 90"/>
                <a:gd name="T11" fmla="*/ 80 h 84"/>
                <a:gd name="T12" fmla="*/ 90 w 90"/>
                <a:gd name="T13" fmla="*/ 43 h 84"/>
                <a:gd name="T14" fmla="*/ 90 w 90"/>
                <a:gd name="T15" fmla="*/ 41 h 84"/>
                <a:gd name="T16" fmla="*/ 86 w 90"/>
                <a:gd name="T17" fmla="*/ 24 h 84"/>
                <a:gd name="T18" fmla="*/ 48 w 90"/>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84">
                  <a:moveTo>
                    <a:pt x="48" y="0"/>
                  </a:moveTo>
                  <a:cubicBezTo>
                    <a:pt x="42" y="0"/>
                    <a:pt x="36" y="1"/>
                    <a:pt x="30" y="4"/>
                  </a:cubicBezTo>
                  <a:cubicBezTo>
                    <a:pt x="9" y="14"/>
                    <a:pt x="0" y="39"/>
                    <a:pt x="10" y="60"/>
                  </a:cubicBezTo>
                  <a:cubicBezTo>
                    <a:pt x="17" y="75"/>
                    <a:pt x="32" y="84"/>
                    <a:pt x="48" y="84"/>
                  </a:cubicBezTo>
                  <a:cubicBezTo>
                    <a:pt x="49" y="84"/>
                    <a:pt x="49" y="84"/>
                    <a:pt x="49" y="84"/>
                  </a:cubicBezTo>
                  <a:cubicBezTo>
                    <a:pt x="55" y="84"/>
                    <a:pt x="61" y="83"/>
                    <a:pt x="66" y="80"/>
                  </a:cubicBezTo>
                  <a:cubicBezTo>
                    <a:pt x="81" y="73"/>
                    <a:pt x="90" y="59"/>
                    <a:pt x="90" y="43"/>
                  </a:cubicBezTo>
                  <a:cubicBezTo>
                    <a:pt x="90" y="41"/>
                    <a:pt x="90" y="41"/>
                    <a:pt x="90" y="41"/>
                  </a:cubicBezTo>
                  <a:cubicBezTo>
                    <a:pt x="90" y="35"/>
                    <a:pt x="89" y="30"/>
                    <a:pt x="86" y="24"/>
                  </a:cubicBezTo>
                  <a:cubicBezTo>
                    <a:pt x="79" y="9"/>
                    <a:pt x="64" y="0"/>
                    <a:pt x="48" y="0"/>
                  </a:cubicBezTo>
                </a:path>
              </a:pathLst>
            </a:custGeom>
            <a:solidFill>
              <a:srgbClr val="5988C3"/>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4" name="Freeform 45"/>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5" name="Freeform 46"/>
            <p:cNvSpPr>
              <a:spLocks/>
            </p:cNvSpPr>
            <p:nvPr/>
          </p:nvSpPr>
          <p:spPr bwMode="auto">
            <a:xfrm>
              <a:off x="2585" y="539"/>
              <a:ext cx="41" cy="41"/>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path>
              </a:pathLst>
            </a:custGeom>
            <a:solidFill>
              <a:srgbClr val="1A63B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6" name="Freeform 47"/>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close/>
                </a:path>
              </a:pathLst>
            </a:custGeom>
            <a:solidFill>
              <a:srgbClr val="1E69B9"/>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7" name="Freeform 48"/>
            <p:cNvSpPr>
              <a:spLocks/>
            </p:cNvSpPr>
            <p:nvPr/>
          </p:nvSpPr>
          <p:spPr bwMode="auto">
            <a:xfrm>
              <a:off x="2566" y="886"/>
              <a:ext cx="58" cy="59"/>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08" name="Freeform 49"/>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close/>
                </a:path>
              </a:pathLst>
            </a:custGeom>
            <a:solidFill>
              <a:srgbClr val="15559F"/>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09" name="Freeform 50"/>
            <p:cNvSpPr>
              <a:spLocks/>
            </p:cNvSpPr>
            <p:nvPr/>
          </p:nvSpPr>
          <p:spPr bwMode="auto">
            <a:xfrm>
              <a:off x="2948" y="769"/>
              <a:ext cx="53" cy="54"/>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110" name="Freeform 51"/>
            <p:cNvSpPr>
              <a:spLocks noEditPoints="1"/>
            </p:cNvSpPr>
            <p:nvPr/>
          </p:nvSpPr>
          <p:spPr bwMode="auto">
            <a:xfrm>
              <a:off x="3034" y="648"/>
              <a:ext cx="109" cy="101"/>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1" name="Freeform 52"/>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2" name="Freeform 53"/>
            <p:cNvSpPr>
              <a:spLocks/>
            </p:cNvSpPr>
            <p:nvPr/>
          </p:nvSpPr>
          <p:spPr bwMode="auto">
            <a:xfrm>
              <a:off x="3484" y="638"/>
              <a:ext cx="17" cy="16"/>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3" name="Freeform 54"/>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4" name="Freeform 55"/>
            <p:cNvSpPr>
              <a:spLocks/>
            </p:cNvSpPr>
            <p:nvPr/>
          </p:nvSpPr>
          <p:spPr bwMode="auto">
            <a:xfrm>
              <a:off x="3515" y="667"/>
              <a:ext cx="8" cy="10"/>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115" name="Freeform 56"/>
            <p:cNvSpPr>
              <a:spLocks noEditPoints="1"/>
            </p:cNvSpPr>
            <p:nvPr/>
          </p:nvSpPr>
          <p:spPr bwMode="auto">
            <a:xfrm>
              <a:off x="3442" y="583"/>
              <a:ext cx="129" cy="127"/>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116" name="Freeform 57"/>
            <p:cNvSpPr>
              <a:spLocks noEditPoints="1"/>
            </p:cNvSpPr>
            <p:nvPr/>
          </p:nvSpPr>
          <p:spPr bwMode="auto">
            <a:xfrm>
              <a:off x="2777" y="983"/>
              <a:ext cx="215" cy="198"/>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25" name="Rectangle 24"/>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1745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1">
    <p:spTree>
      <p:nvGrpSpPr>
        <p:cNvPr id="1" name=""/>
        <p:cNvGrpSpPr/>
        <p:nvPr/>
      </p:nvGrpSpPr>
      <p:grpSpPr>
        <a:xfrm>
          <a:off x="0" y="0"/>
          <a:ext cx="0" cy="0"/>
          <a:chOff x="0" y="0"/>
          <a:chExt cx="0" cy="0"/>
        </a:xfrm>
      </p:grpSpPr>
      <p:sp>
        <p:nvSpPr>
          <p:cNvPr id="34" name="Prostokąt 2"/>
          <p:cNvSpPr/>
          <p:nvPr/>
        </p:nvSpPr>
        <p:spPr>
          <a:xfrm>
            <a:off x="0" y="0"/>
            <a:ext cx="9144000" cy="6858000"/>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en-US" dirty="0">
              <a:ln>
                <a:noFill/>
              </a:ln>
              <a:solidFill>
                <a:schemeClr val="bg1"/>
              </a:solidFill>
            </a:endParaRPr>
          </a:p>
        </p:txBody>
      </p:sp>
      <p:sp>
        <p:nvSpPr>
          <p:cNvPr id="71" name="Freeform 37"/>
          <p:cNvSpPr>
            <a:spLocks/>
          </p:cNvSpPr>
          <p:nvPr/>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grpSp>
        <p:nvGrpSpPr>
          <p:cNvPr id="68" name="Group 19"/>
          <p:cNvGrpSpPr>
            <a:grpSpLocks noChangeAspect="1"/>
          </p:cNvGrpSpPr>
          <p:nvPr/>
        </p:nvGrpSpPr>
        <p:grpSpPr bwMode="auto">
          <a:xfrm>
            <a:off x="614562" y="5834059"/>
            <a:ext cx="438164" cy="564684"/>
            <a:chOff x="2074" y="843"/>
            <a:chExt cx="1615" cy="1561"/>
          </a:xfrm>
        </p:grpSpPr>
        <p:sp>
          <p:nvSpPr>
            <p:cNvPr id="10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7"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bg1"/>
                </a:solidFill>
              </a:defRPr>
            </a:lvl1pPr>
          </a:lstStyle>
          <a:p>
            <a:r>
              <a:rPr lang="pl-PL" dirty="0"/>
              <a:t>EDIT TITLE</a:t>
            </a:r>
            <a:endParaRPr lang="en-US" dirty="0"/>
          </a:p>
        </p:txBody>
      </p:sp>
      <p:sp>
        <p:nvSpPr>
          <p:cNvPr id="70" name="Freeform 36"/>
          <p:cNvSpPr>
            <a:spLocks/>
          </p:cNvSpPr>
          <p:nvPr/>
        </p:nvSpPr>
        <p:spPr bwMode="auto">
          <a:xfrm>
            <a:off x="6436070" y="1826491"/>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2" name="Freeform 38"/>
          <p:cNvSpPr>
            <a:spLocks/>
          </p:cNvSpPr>
          <p:nvPr/>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39"/>
          <p:cNvSpPr>
            <a:spLocks/>
          </p:cNvSpPr>
          <p:nvPr/>
        </p:nvSpPr>
        <p:spPr bwMode="auto">
          <a:xfrm>
            <a:off x="6466735" y="2460515"/>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4" name="Freeform 41"/>
          <p:cNvSpPr>
            <a:spLocks/>
          </p:cNvSpPr>
          <p:nvPr/>
        </p:nvSpPr>
        <p:spPr bwMode="auto">
          <a:xfrm>
            <a:off x="2197854" y="1874922"/>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45"/>
          <p:cNvSpPr>
            <a:spLocks/>
          </p:cNvSpPr>
          <p:nvPr/>
        </p:nvSpPr>
        <p:spPr bwMode="auto">
          <a:xfrm>
            <a:off x="5790424" y="1505865"/>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48"/>
          <p:cNvSpPr>
            <a:spLocks/>
          </p:cNvSpPr>
          <p:nvPr/>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3" name="Freeform 50"/>
          <p:cNvSpPr>
            <a:spLocks/>
          </p:cNvSpPr>
          <p:nvPr/>
        </p:nvSpPr>
        <p:spPr bwMode="auto">
          <a:xfrm>
            <a:off x="6101316"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4" name="Freeform 51"/>
          <p:cNvSpPr>
            <a:spLocks noEditPoints="1"/>
          </p:cNvSpPr>
          <p:nvPr/>
        </p:nvSpPr>
        <p:spPr bwMode="auto">
          <a:xfrm>
            <a:off x="5701989" y="1760038"/>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nvGrpSpPr>
          <p:cNvPr id="7195" name="Group 7194"/>
          <p:cNvGrpSpPr/>
          <p:nvPr/>
        </p:nvGrpSpPr>
        <p:grpSpPr>
          <a:xfrm>
            <a:off x="3220855" y="1504753"/>
            <a:ext cx="342870" cy="450072"/>
            <a:chOff x="11775572" y="1451125"/>
            <a:chExt cx="267767" cy="263615"/>
          </a:xfrm>
        </p:grpSpPr>
        <p:sp>
          <p:nvSpPr>
            <p:cNvPr id="85" name="Freeform 52"/>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6" name="Freeform 53"/>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7" name="Freeform 54"/>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8" name="Freeform 55"/>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9" name="Freeform 56"/>
            <p:cNvSpPr>
              <a:spLocks noEditPoints="1"/>
            </p:cNvSpPr>
            <p:nvPr/>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130" name="Freeform 57"/>
          <p:cNvSpPr>
            <a:spLocks noEditPoints="1"/>
          </p:cNvSpPr>
          <p:nvPr/>
        </p:nvSpPr>
        <p:spPr bwMode="auto">
          <a:xfrm>
            <a:off x="4500915" y="1782855"/>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69" name="Freeform 37"/>
          <p:cNvSpPr>
            <a:spLocks/>
          </p:cNvSpPr>
          <p:nvPr/>
        </p:nvSpPr>
        <p:spPr bwMode="auto">
          <a:xfrm>
            <a:off x="2461339" y="2021082"/>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73" name="Freeform 40"/>
          <p:cNvSpPr>
            <a:spLocks/>
          </p:cNvSpPr>
          <p:nvPr/>
        </p:nvSpPr>
        <p:spPr bwMode="auto">
          <a:xfrm>
            <a:off x="4091730"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5" name="Freeform 42"/>
          <p:cNvSpPr>
            <a:spLocks/>
          </p:cNvSpPr>
          <p:nvPr/>
        </p:nvSpPr>
        <p:spPr bwMode="auto">
          <a:xfrm>
            <a:off x="2908584" y="1827125"/>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7" name="Freeform 44"/>
          <p:cNvSpPr>
            <a:spLocks/>
          </p:cNvSpPr>
          <p:nvPr/>
        </p:nvSpPr>
        <p:spPr bwMode="auto">
          <a:xfrm>
            <a:off x="3731386" y="1752257"/>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8" name="Freeform 45"/>
          <p:cNvSpPr>
            <a:spLocks/>
          </p:cNvSpPr>
          <p:nvPr/>
        </p:nvSpPr>
        <p:spPr bwMode="auto">
          <a:xfrm>
            <a:off x="4139078"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9" name="Freeform 46"/>
          <p:cNvSpPr>
            <a:spLocks/>
          </p:cNvSpPr>
          <p:nvPr/>
        </p:nvSpPr>
        <p:spPr bwMode="auto">
          <a:xfrm>
            <a:off x="2668988" y="2226448"/>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1" name="Freeform 48"/>
          <p:cNvSpPr>
            <a:spLocks/>
          </p:cNvSpPr>
          <p:nvPr/>
        </p:nvSpPr>
        <p:spPr bwMode="auto">
          <a:xfrm>
            <a:off x="4197265" y="1162341"/>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2" name="Freeform 49"/>
          <p:cNvSpPr>
            <a:spLocks/>
          </p:cNvSpPr>
          <p:nvPr/>
        </p:nvSpPr>
        <p:spPr bwMode="auto">
          <a:xfrm>
            <a:off x="6140680" y="1923520"/>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83" name="Freeform 50"/>
          <p:cNvSpPr>
            <a:spLocks/>
          </p:cNvSpPr>
          <p:nvPr/>
        </p:nvSpPr>
        <p:spPr bwMode="auto">
          <a:xfrm>
            <a:off x="3244018" y="1843857"/>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4" name="Freeform 51"/>
          <p:cNvSpPr>
            <a:spLocks/>
          </p:cNvSpPr>
          <p:nvPr/>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5" name="Freeform 52"/>
          <p:cNvSpPr>
            <a:spLocks/>
          </p:cNvSpPr>
          <p:nvPr/>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7" name="Freeform 54"/>
          <p:cNvSpPr>
            <a:spLocks/>
          </p:cNvSpPr>
          <p:nvPr/>
        </p:nvSpPr>
        <p:spPr bwMode="auto">
          <a:xfrm>
            <a:off x="2558319" y="1531242"/>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9" name="Freeform 56"/>
          <p:cNvSpPr>
            <a:spLocks/>
          </p:cNvSpPr>
          <p:nvPr/>
        </p:nvSpPr>
        <p:spPr bwMode="auto">
          <a:xfrm>
            <a:off x="3629653"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1" name="Freeform 58"/>
          <p:cNvSpPr>
            <a:spLocks/>
          </p:cNvSpPr>
          <p:nvPr/>
        </p:nvSpPr>
        <p:spPr bwMode="auto">
          <a:xfrm>
            <a:off x="3699820"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2" name="Freeform 59"/>
          <p:cNvSpPr>
            <a:spLocks/>
          </p:cNvSpPr>
          <p:nvPr/>
        </p:nvSpPr>
        <p:spPr bwMode="auto">
          <a:xfrm>
            <a:off x="3516700" y="2224169"/>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3" name="Freeform 60"/>
          <p:cNvSpPr>
            <a:spLocks/>
          </p:cNvSpPr>
          <p:nvPr/>
        </p:nvSpPr>
        <p:spPr bwMode="auto">
          <a:xfrm>
            <a:off x="3516700" y="2224167"/>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55"/>
          <p:cNvSpPr>
            <a:spLocks/>
          </p:cNvSpPr>
          <p:nvPr/>
        </p:nvSpPr>
        <p:spPr bwMode="auto">
          <a:xfrm>
            <a:off x="4783158" y="1423232"/>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7"/>
          <p:cNvSpPr>
            <a:spLocks/>
          </p:cNvSpPr>
          <p:nvPr/>
        </p:nvSpPr>
        <p:spPr bwMode="auto">
          <a:xfrm>
            <a:off x="5462560" y="1659434"/>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45"/>
          <p:cNvSpPr>
            <a:spLocks/>
          </p:cNvSpPr>
          <p:nvPr/>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1" name="Freeform 47"/>
          <p:cNvSpPr>
            <a:spLocks/>
          </p:cNvSpPr>
          <p:nvPr/>
        </p:nvSpPr>
        <p:spPr bwMode="auto">
          <a:xfrm rot="2741972">
            <a:off x="1933202" y="1872245"/>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5" name="Group 5"/>
          <p:cNvGrpSpPr>
            <a:grpSpLocks noChangeAspect="1"/>
          </p:cNvGrpSpPr>
          <p:nvPr/>
        </p:nvGrpSpPr>
        <p:grpSpPr bwMode="auto">
          <a:xfrm>
            <a:off x="7753091" y="5768522"/>
            <a:ext cx="959338" cy="678757"/>
            <a:chOff x="1640" y="963"/>
            <a:chExt cx="2480" cy="1316"/>
          </a:xfrm>
          <a:solidFill>
            <a:schemeClr val="bg1"/>
          </a:solidFill>
        </p:grpSpPr>
        <p:sp>
          <p:nvSpPr>
            <p:cNvPr id="76"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4716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le 1">
    <p:spTree>
      <p:nvGrpSpPr>
        <p:cNvPr id="1" name=""/>
        <p:cNvGrpSpPr/>
        <p:nvPr/>
      </p:nvGrpSpPr>
      <p:grpSpPr>
        <a:xfrm>
          <a:off x="0" y="0"/>
          <a:ext cx="0" cy="0"/>
          <a:chOff x="0" y="0"/>
          <a:chExt cx="0" cy="0"/>
        </a:xfrm>
      </p:grpSpPr>
      <p:sp>
        <p:nvSpPr>
          <p:cNvPr id="71" name="Freeform 37"/>
          <p:cNvSpPr>
            <a:spLocks/>
          </p:cNvSpPr>
          <p:nvPr/>
        </p:nvSpPr>
        <p:spPr bwMode="auto">
          <a:xfrm>
            <a:off x="10739803" y="4204277"/>
            <a:ext cx="269842" cy="32381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grpSp>
        <p:nvGrpSpPr>
          <p:cNvPr id="68" name="Group 19"/>
          <p:cNvGrpSpPr>
            <a:grpSpLocks noChangeAspect="1"/>
          </p:cNvGrpSpPr>
          <p:nvPr/>
        </p:nvGrpSpPr>
        <p:grpSpPr bwMode="auto">
          <a:xfrm>
            <a:off x="614562" y="5834059"/>
            <a:ext cx="438164" cy="564684"/>
            <a:chOff x="2074" y="843"/>
            <a:chExt cx="1615" cy="1561"/>
          </a:xfrm>
        </p:grpSpPr>
        <p:sp>
          <p:nvSpPr>
            <p:cNvPr id="108" name="Freeform 20"/>
            <p:cNvSpPr>
              <a:spLocks noEditPoints="1"/>
            </p:cNvSpPr>
            <p:nvPr/>
          </p:nvSpPr>
          <p:spPr bwMode="auto">
            <a:xfrm>
              <a:off x="2074" y="1379"/>
              <a:ext cx="1525" cy="442"/>
            </a:xfrm>
            <a:custGeom>
              <a:avLst/>
              <a:gdLst>
                <a:gd name="T0" fmla="*/ 646 w 646"/>
                <a:gd name="T1" fmla="*/ 0 h 187"/>
                <a:gd name="T2" fmla="*/ 0 w 646"/>
                <a:gd name="T3" fmla="*/ 187 h 187"/>
                <a:gd name="T4" fmla="*/ 0 w 646"/>
                <a:gd name="T5" fmla="*/ 0 h 187"/>
                <a:gd name="T6" fmla="*/ 334 w 646"/>
                <a:gd name="T7" fmla="*/ 41 h 187"/>
                <a:gd name="T8" fmla="*/ 298 w 646"/>
                <a:gd name="T9" fmla="*/ 41 h 187"/>
                <a:gd name="T10" fmla="*/ 289 w 646"/>
                <a:gd name="T11" fmla="*/ 66 h 187"/>
                <a:gd name="T12" fmla="*/ 325 w 646"/>
                <a:gd name="T13" fmla="*/ 48 h 187"/>
                <a:gd name="T14" fmla="*/ 316 w 646"/>
                <a:gd name="T15" fmla="*/ 140 h 187"/>
                <a:gd name="T16" fmla="*/ 358 w 646"/>
                <a:gd name="T17" fmla="*/ 144 h 187"/>
                <a:gd name="T18" fmla="*/ 343 w 646"/>
                <a:gd name="T19" fmla="*/ 130 h 187"/>
                <a:gd name="T20" fmla="*/ 343 w 646"/>
                <a:gd name="T21" fmla="*/ 47 h 187"/>
                <a:gd name="T22" fmla="*/ 375 w 646"/>
                <a:gd name="T23" fmla="*/ 66 h 187"/>
                <a:gd name="T24" fmla="*/ 377 w 646"/>
                <a:gd name="T25" fmla="*/ 37 h 187"/>
                <a:gd name="T26" fmla="*/ 207 w 646"/>
                <a:gd name="T27" fmla="*/ 69 h 187"/>
                <a:gd name="T28" fmla="*/ 233 w 646"/>
                <a:gd name="T29" fmla="*/ 141 h 187"/>
                <a:gd name="T30" fmla="*/ 204 w 646"/>
                <a:gd name="T31" fmla="*/ 116 h 187"/>
                <a:gd name="T32" fmla="*/ 270 w 646"/>
                <a:gd name="T33" fmla="*/ 119 h 187"/>
                <a:gd name="T34" fmla="*/ 225 w 646"/>
                <a:gd name="T35" fmla="*/ 69 h 187"/>
                <a:gd name="T36" fmla="*/ 258 w 646"/>
                <a:gd name="T37" fmla="*/ 56 h 187"/>
                <a:gd name="T38" fmla="*/ 266 w 646"/>
                <a:gd name="T39" fmla="*/ 64 h 187"/>
                <a:gd name="T40" fmla="*/ 207 w 646"/>
                <a:gd name="T41" fmla="*/ 69 h 187"/>
                <a:gd name="T42" fmla="*/ 44 w 646"/>
                <a:gd name="T43" fmla="*/ 45 h 187"/>
                <a:gd name="T44" fmla="*/ 58 w 646"/>
                <a:gd name="T45" fmla="*/ 93 h 187"/>
                <a:gd name="T46" fmla="*/ 43 w 646"/>
                <a:gd name="T47" fmla="*/ 144 h 187"/>
                <a:gd name="T48" fmla="*/ 124 w 646"/>
                <a:gd name="T49" fmla="*/ 119 h 187"/>
                <a:gd name="T50" fmla="*/ 93 w 646"/>
                <a:gd name="T51" fmla="*/ 139 h 187"/>
                <a:gd name="T52" fmla="*/ 76 w 646"/>
                <a:gd name="T53" fmla="*/ 92 h 187"/>
                <a:gd name="T54" fmla="*/ 85 w 646"/>
                <a:gd name="T55" fmla="*/ 45 h 187"/>
                <a:gd name="T56" fmla="*/ 44 w 646"/>
                <a:gd name="T57" fmla="*/ 41 h 187"/>
                <a:gd name="T58" fmla="*/ 139 w 646"/>
                <a:gd name="T59" fmla="*/ 42 h 187"/>
                <a:gd name="T60" fmla="*/ 152 w 646"/>
                <a:gd name="T61" fmla="*/ 56 h 187"/>
                <a:gd name="T62" fmla="*/ 152 w 646"/>
                <a:gd name="T63" fmla="*/ 130 h 187"/>
                <a:gd name="T64" fmla="*/ 139 w 646"/>
                <a:gd name="T65" fmla="*/ 142 h 187"/>
                <a:gd name="T66" fmla="*/ 173 w 646"/>
                <a:gd name="T67" fmla="*/ 145 h 187"/>
                <a:gd name="T68" fmla="*/ 173 w 646"/>
                <a:gd name="T69" fmla="*/ 138 h 187"/>
                <a:gd name="T70" fmla="*/ 170 w 646"/>
                <a:gd name="T71" fmla="*/ 94 h 187"/>
                <a:gd name="T72" fmla="*/ 184 w 646"/>
                <a:gd name="T73" fmla="*/ 41 h 187"/>
                <a:gd name="T74" fmla="*/ 139 w 646"/>
                <a:gd name="T75" fmla="*/ 42 h 187"/>
                <a:gd name="T76" fmla="*/ 411 w 646"/>
                <a:gd name="T77" fmla="*/ 67 h 187"/>
                <a:gd name="T78" fmla="*/ 408 w 646"/>
                <a:gd name="T79" fmla="*/ 137 h 187"/>
                <a:gd name="T80" fmla="*/ 395 w 646"/>
                <a:gd name="T81" fmla="*/ 144 h 187"/>
                <a:gd name="T82" fmla="*/ 479 w 646"/>
                <a:gd name="T83" fmla="*/ 119 h 187"/>
                <a:gd name="T84" fmla="*/ 447 w 646"/>
                <a:gd name="T85" fmla="*/ 139 h 187"/>
                <a:gd name="T86" fmla="*/ 428 w 646"/>
                <a:gd name="T87" fmla="*/ 118 h 187"/>
                <a:gd name="T88" fmla="*/ 455 w 646"/>
                <a:gd name="T89" fmla="*/ 96 h 187"/>
                <a:gd name="T90" fmla="*/ 463 w 646"/>
                <a:gd name="T91" fmla="*/ 108 h 187"/>
                <a:gd name="T92" fmla="*/ 458 w 646"/>
                <a:gd name="T93" fmla="*/ 74 h 187"/>
                <a:gd name="T94" fmla="*/ 428 w 646"/>
                <a:gd name="T95" fmla="*/ 87 h 187"/>
                <a:gd name="T96" fmla="*/ 460 w 646"/>
                <a:gd name="T97" fmla="*/ 50 h 187"/>
                <a:gd name="T98" fmla="*/ 471 w 646"/>
                <a:gd name="T99" fmla="*/ 65 h 187"/>
                <a:gd name="T100" fmla="*/ 397 w 646"/>
                <a:gd name="T101" fmla="*/ 41 h 187"/>
                <a:gd name="T102" fmla="*/ 495 w 646"/>
                <a:gd name="T103" fmla="*/ 42 h 187"/>
                <a:gd name="T104" fmla="*/ 506 w 646"/>
                <a:gd name="T105" fmla="*/ 48 h 187"/>
                <a:gd name="T106" fmla="*/ 508 w 646"/>
                <a:gd name="T107" fmla="*/ 117 h 187"/>
                <a:gd name="T108" fmla="*/ 494 w 646"/>
                <a:gd name="T109" fmla="*/ 143 h 187"/>
                <a:gd name="T110" fmla="*/ 533 w 646"/>
                <a:gd name="T111" fmla="*/ 145 h 187"/>
                <a:gd name="T112" fmla="*/ 584 w 646"/>
                <a:gd name="T113" fmla="*/ 51 h 187"/>
                <a:gd name="T114" fmla="*/ 495 w 646"/>
                <a:gd name="T115" fmla="*/ 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 h="187">
                  <a:moveTo>
                    <a:pt x="0" y="0"/>
                  </a:moveTo>
                  <a:cubicBezTo>
                    <a:pt x="646" y="0"/>
                    <a:pt x="646" y="0"/>
                    <a:pt x="646" y="0"/>
                  </a:cubicBezTo>
                  <a:cubicBezTo>
                    <a:pt x="646" y="186"/>
                    <a:pt x="646" y="186"/>
                    <a:pt x="646" y="186"/>
                  </a:cubicBezTo>
                  <a:cubicBezTo>
                    <a:pt x="431" y="187"/>
                    <a:pt x="215" y="186"/>
                    <a:pt x="0" y="187"/>
                  </a:cubicBezTo>
                  <a:cubicBezTo>
                    <a:pt x="0" y="1"/>
                    <a:pt x="0" y="1"/>
                    <a:pt x="0" y="1"/>
                  </a:cubicBezTo>
                  <a:cubicBezTo>
                    <a:pt x="0" y="0"/>
                    <a:pt x="0" y="0"/>
                    <a:pt x="0" y="0"/>
                  </a:cubicBezTo>
                  <a:moveTo>
                    <a:pt x="369" y="41"/>
                  </a:moveTo>
                  <a:cubicBezTo>
                    <a:pt x="361" y="43"/>
                    <a:pt x="346" y="41"/>
                    <a:pt x="334" y="41"/>
                  </a:cubicBezTo>
                  <a:cubicBezTo>
                    <a:pt x="316" y="41"/>
                    <a:pt x="316" y="41"/>
                    <a:pt x="316" y="41"/>
                  </a:cubicBezTo>
                  <a:cubicBezTo>
                    <a:pt x="309" y="41"/>
                    <a:pt x="302" y="42"/>
                    <a:pt x="298" y="41"/>
                  </a:cubicBezTo>
                  <a:cubicBezTo>
                    <a:pt x="295" y="40"/>
                    <a:pt x="293" y="36"/>
                    <a:pt x="290" y="37"/>
                  </a:cubicBezTo>
                  <a:cubicBezTo>
                    <a:pt x="289" y="45"/>
                    <a:pt x="288" y="58"/>
                    <a:pt x="289" y="66"/>
                  </a:cubicBezTo>
                  <a:cubicBezTo>
                    <a:pt x="292" y="66"/>
                    <a:pt x="292" y="66"/>
                    <a:pt x="292" y="66"/>
                  </a:cubicBezTo>
                  <a:cubicBezTo>
                    <a:pt x="294" y="50"/>
                    <a:pt x="306" y="44"/>
                    <a:pt x="325" y="48"/>
                  </a:cubicBezTo>
                  <a:cubicBezTo>
                    <a:pt x="325" y="117"/>
                    <a:pt x="325" y="117"/>
                    <a:pt x="325" y="117"/>
                  </a:cubicBezTo>
                  <a:cubicBezTo>
                    <a:pt x="325" y="129"/>
                    <a:pt x="326" y="138"/>
                    <a:pt x="316" y="140"/>
                  </a:cubicBezTo>
                  <a:cubicBezTo>
                    <a:pt x="312" y="141"/>
                    <a:pt x="307" y="139"/>
                    <a:pt x="309" y="144"/>
                  </a:cubicBezTo>
                  <a:cubicBezTo>
                    <a:pt x="324" y="145"/>
                    <a:pt x="344" y="146"/>
                    <a:pt x="358" y="144"/>
                  </a:cubicBezTo>
                  <a:cubicBezTo>
                    <a:pt x="358" y="141"/>
                    <a:pt x="358" y="141"/>
                    <a:pt x="358" y="141"/>
                  </a:cubicBezTo>
                  <a:cubicBezTo>
                    <a:pt x="350" y="140"/>
                    <a:pt x="344" y="139"/>
                    <a:pt x="343" y="130"/>
                  </a:cubicBezTo>
                  <a:cubicBezTo>
                    <a:pt x="341" y="119"/>
                    <a:pt x="343" y="103"/>
                    <a:pt x="343" y="89"/>
                  </a:cubicBezTo>
                  <a:cubicBezTo>
                    <a:pt x="343" y="47"/>
                    <a:pt x="343" y="47"/>
                    <a:pt x="343" y="47"/>
                  </a:cubicBezTo>
                  <a:cubicBezTo>
                    <a:pt x="353" y="48"/>
                    <a:pt x="362" y="46"/>
                    <a:pt x="368" y="50"/>
                  </a:cubicBezTo>
                  <a:cubicBezTo>
                    <a:pt x="373" y="53"/>
                    <a:pt x="372" y="60"/>
                    <a:pt x="375" y="66"/>
                  </a:cubicBezTo>
                  <a:cubicBezTo>
                    <a:pt x="379" y="66"/>
                    <a:pt x="379" y="66"/>
                    <a:pt x="379" y="66"/>
                  </a:cubicBezTo>
                  <a:cubicBezTo>
                    <a:pt x="379" y="57"/>
                    <a:pt x="377" y="45"/>
                    <a:pt x="377" y="37"/>
                  </a:cubicBezTo>
                  <a:cubicBezTo>
                    <a:pt x="375" y="36"/>
                    <a:pt x="373" y="40"/>
                    <a:pt x="369" y="41"/>
                  </a:cubicBezTo>
                  <a:moveTo>
                    <a:pt x="207" y="69"/>
                  </a:moveTo>
                  <a:cubicBezTo>
                    <a:pt x="208" y="96"/>
                    <a:pt x="243" y="97"/>
                    <a:pt x="252" y="113"/>
                  </a:cubicBezTo>
                  <a:cubicBezTo>
                    <a:pt x="259" y="127"/>
                    <a:pt x="250" y="143"/>
                    <a:pt x="233" y="141"/>
                  </a:cubicBezTo>
                  <a:cubicBezTo>
                    <a:pt x="219" y="139"/>
                    <a:pt x="214" y="126"/>
                    <a:pt x="208" y="115"/>
                  </a:cubicBezTo>
                  <a:cubicBezTo>
                    <a:pt x="207" y="116"/>
                    <a:pt x="205" y="116"/>
                    <a:pt x="204" y="116"/>
                  </a:cubicBezTo>
                  <a:cubicBezTo>
                    <a:pt x="204" y="124"/>
                    <a:pt x="207" y="133"/>
                    <a:pt x="208" y="141"/>
                  </a:cubicBezTo>
                  <a:cubicBezTo>
                    <a:pt x="235" y="155"/>
                    <a:pt x="268" y="145"/>
                    <a:pt x="270" y="119"/>
                  </a:cubicBezTo>
                  <a:cubicBezTo>
                    <a:pt x="272" y="106"/>
                    <a:pt x="266" y="97"/>
                    <a:pt x="260" y="92"/>
                  </a:cubicBezTo>
                  <a:cubicBezTo>
                    <a:pt x="249" y="83"/>
                    <a:pt x="232" y="81"/>
                    <a:pt x="225" y="69"/>
                  </a:cubicBezTo>
                  <a:cubicBezTo>
                    <a:pt x="221" y="61"/>
                    <a:pt x="224" y="51"/>
                    <a:pt x="231" y="47"/>
                  </a:cubicBezTo>
                  <a:cubicBezTo>
                    <a:pt x="243" y="40"/>
                    <a:pt x="253" y="48"/>
                    <a:pt x="258" y="56"/>
                  </a:cubicBezTo>
                  <a:cubicBezTo>
                    <a:pt x="258" y="58"/>
                    <a:pt x="260" y="65"/>
                    <a:pt x="262" y="65"/>
                  </a:cubicBezTo>
                  <a:cubicBezTo>
                    <a:pt x="263" y="65"/>
                    <a:pt x="264" y="64"/>
                    <a:pt x="266" y="64"/>
                  </a:cubicBezTo>
                  <a:cubicBezTo>
                    <a:pt x="266" y="58"/>
                    <a:pt x="263" y="50"/>
                    <a:pt x="263" y="42"/>
                  </a:cubicBezTo>
                  <a:cubicBezTo>
                    <a:pt x="238" y="32"/>
                    <a:pt x="207" y="41"/>
                    <a:pt x="207" y="69"/>
                  </a:cubicBezTo>
                  <a:moveTo>
                    <a:pt x="44" y="42"/>
                  </a:moveTo>
                  <a:cubicBezTo>
                    <a:pt x="44" y="45"/>
                    <a:pt x="44" y="45"/>
                    <a:pt x="44" y="45"/>
                  </a:cubicBezTo>
                  <a:cubicBezTo>
                    <a:pt x="59" y="43"/>
                    <a:pt x="58" y="57"/>
                    <a:pt x="58" y="71"/>
                  </a:cubicBezTo>
                  <a:cubicBezTo>
                    <a:pt x="58" y="93"/>
                    <a:pt x="58" y="93"/>
                    <a:pt x="58" y="93"/>
                  </a:cubicBezTo>
                  <a:cubicBezTo>
                    <a:pt x="58" y="106"/>
                    <a:pt x="61" y="135"/>
                    <a:pt x="53" y="139"/>
                  </a:cubicBezTo>
                  <a:cubicBezTo>
                    <a:pt x="49" y="141"/>
                    <a:pt x="42" y="138"/>
                    <a:pt x="43" y="144"/>
                  </a:cubicBezTo>
                  <a:cubicBezTo>
                    <a:pt x="67" y="146"/>
                    <a:pt x="94" y="144"/>
                    <a:pt x="118" y="145"/>
                  </a:cubicBezTo>
                  <a:cubicBezTo>
                    <a:pt x="120" y="136"/>
                    <a:pt x="123" y="128"/>
                    <a:pt x="124" y="119"/>
                  </a:cubicBezTo>
                  <a:cubicBezTo>
                    <a:pt x="118" y="116"/>
                    <a:pt x="118" y="121"/>
                    <a:pt x="117" y="124"/>
                  </a:cubicBezTo>
                  <a:cubicBezTo>
                    <a:pt x="113" y="135"/>
                    <a:pt x="107" y="139"/>
                    <a:pt x="93" y="139"/>
                  </a:cubicBezTo>
                  <a:cubicBezTo>
                    <a:pt x="84" y="139"/>
                    <a:pt x="77" y="138"/>
                    <a:pt x="76" y="127"/>
                  </a:cubicBezTo>
                  <a:cubicBezTo>
                    <a:pt x="75" y="117"/>
                    <a:pt x="76" y="104"/>
                    <a:pt x="76" y="92"/>
                  </a:cubicBezTo>
                  <a:cubicBezTo>
                    <a:pt x="76" y="79"/>
                    <a:pt x="75" y="66"/>
                    <a:pt x="76" y="56"/>
                  </a:cubicBezTo>
                  <a:cubicBezTo>
                    <a:pt x="76" y="48"/>
                    <a:pt x="79" y="47"/>
                    <a:pt x="85" y="45"/>
                  </a:cubicBezTo>
                  <a:cubicBezTo>
                    <a:pt x="87" y="45"/>
                    <a:pt x="91" y="47"/>
                    <a:pt x="90" y="42"/>
                  </a:cubicBezTo>
                  <a:cubicBezTo>
                    <a:pt x="76" y="40"/>
                    <a:pt x="59" y="41"/>
                    <a:pt x="44" y="41"/>
                  </a:cubicBezTo>
                  <a:cubicBezTo>
                    <a:pt x="44" y="41"/>
                    <a:pt x="44" y="41"/>
                    <a:pt x="44" y="42"/>
                  </a:cubicBezTo>
                  <a:moveTo>
                    <a:pt x="139" y="42"/>
                  </a:moveTo>
                  <a:cubicBezTo>
                    <a:pt x="139" y="45"/>
                    <a:pt x="139" y="45"/>
                    <a:pt x="139" y="45"/>
                  </a:cubicBezTo>
                  <a:cubicBezTo>
                    <a:pt x="147" y="45"/>
                    <a:pt x="151" y="47"/>
                    <a:pt x="152" y="56"/>
                  </a:cubicBezTo>
                  <a:cubicBezTo>
                    <a:pt x="153" y="66"/>
                    <a:pt x="152" y="78"/>
                    <a:pt x="152" y="93"/>
                  </a:cubicBezTo>
                  <a:cubicBezTo>
                    <a:pt x="152" y="106"/>
                    <a:pt x="153" y="120"/>
                    <a:pt x="152" y="130"/>
                  </a:cubicBezTo>
                  <a:cubicBezTo>
                    <a:pt x="152" y="132"/>
                    <a:pt x="151" y="136"/>
                    <a:pt x="151" y="137"/>
                  </a:cubicBezTo>
                  <a:cubicBezTo>
                    <a:pt x="148" y="140"/>
                    <a:pt x="139" y="140"/>
                    <a:pt x="139" y="142"/>
                  </a:cubicBezTo>
                  <a:cubicBezTo>
                    <a:pt x="138" y="143"/>
                    <a:pt x="139" y="143"/>
                    <a:pt x="139" y="144"/>
                  </a:cubicBezTo>
                  <a:cubicBezTo>
                    <a:pt x="146" y="146"/>
                    <a:pt x="162" y="145"/>
                    <a:pt x="173" y="145"/>
                  </a:cubicBezTo>
                  <a:cubicBezTo>
                    <a:pt x="177" y="145"/>
                    <a:pt x="186" y="147"/>
                    <a:pt x="184" y="141"/>
                  </a:cubicBezTo>
                  <a:cubicBezTo>
                    <a:pt x="181" y="140"/>
                    <a:pt x="175" y="140"/>
                    <a:pt x="173" y="138"/>
                  </a:cubicBezTo>
                  <a:cubicBezTo>
                    <a:pt x="170" y="135"/>
                    <a:pt x="170" y="124"/>
                    <a:pt x="170" y="118"/>
                  </a:cubicBezTo>
                  <a:cubicBezTo>
                    <a:pt x="170" y="94"/>
                    <a:pt x="170" y="94"/>
                    <a:pt x="170" y="94"/>
                  </a:cubicBezTo>
                  <a:cubicBezTo>
                    <a:pt x="170" y="82"/>
                    <a:pt x="167" y="53"/>
                    <a:pt x="173" y="48"/>
                  </a:cubicBezTo>
                  <a:cubicBezTo>
                    <a:pt x="176" y="44"/>
                    <a:pt x="186" y="47"/>
                    <a:pt x="184" y="41"/>
                  </a:cubicBezTo>
                  <a:cubicBezTo>
                    <a:pt x="170" y="40"/>
                    <a:pt x="154" y="41"/>
                    <a:pt x="139" y="41"/>
                  </a:cubicBezTo>
                  <a:cubicBezTo>
                    <a:pt x="139" y="41"/>
                    <a:pt x="139" y="41"/>
                    <a:pt x="139" y="42"/>
                  </a:cubicBezTo>
                  <a:moveTo>
                    <a:pt x="397" y="45"/>
                  </a:moveTo>
                  <a:cubicBezTo>
                    <a:pt x="410" y="44"/>
                    <a:pt x="410" y="53"/>
                    <a:pt x="411" y="67"/>
                  </a:cubicBezTo>
                  <a:cubicBezTo>
                    <a:pt x="411" y="83"/>
                    <a:pt x="411" y="99"/>
                    <a:pt x="411" y="115"/>
                  </a:cubicBezTo>
                  <a:cubicBezTo>
                    <a:pt x="411" y="123"/>
                    <a:pt x="411" y="134"/>
                    <a:pt x="408" y="137"/>
                  </a:cubicBezTo>
                  <a:cubicBezTo>
                    <a:pt x="405" y="141"/>
                    <a:pt x="398" y="139"/>
                    <a:pt x="395" y="141"/>
                  </a:cubicBezTo>
                  <a:cubicBezTo>
                    <a:pt x="395" y="144"/>
                    <a:pt x="395" y="144"/>
                    <a:pt x="395" y="144"/>
                  </a:cubicBezTo>
                  <a:cubicBezTo>
                    <a:pt x="421" y="145"/>
                    <a:pt x="448" y="145"/>
                    <a:pt x="474" y="145"/>
                  </a:cubicBezTo>
                  <a:cubicBezTo>
                    <a:pt x="476" y="137"/>
                    <a:pt x="478" y="128"/>
                    <a:pt x="479" y="119"/>
                  </a:cubicBezTo>
                  <a:cubicBezTo>
                    <a:pt x="473" y="116"/>
                    <a:pt x="473" y="123"/>
                    <a:pt x="471" y="127"/>
                  </a:cubicBezTo>
                  <a:cubicBezTo>
                    <a:pt x="467" y="136"/>
                    <a:pt x="460" y="139"/>
                    <a:pt x="447" y="139"/>
                  </a:cubicBezTo>
                  <a:cubicBezTo>
                    <a:pt x="444" y="139"/>
                    <a:pt x="436" y="139"/>
                    <a:pt x="432" y="137"/>
                  </a:cubicBezTo>
                  <a:cubicBezTo>
                    <a:pt x="428" y="135"/>
                    <a:pt x="428" y="125"/>
                    <a:pt x="428" y="118"/>
                  </a:cubicBezTo>
                  <a:cubicBezTo>
                    <a:pt x="428" y="109"/>
                    <a:pt x="428" y="101"/>
                    <a:pt x="428" y="94"/>
                  </a:cubicBezTo>
                  <a:cubicBezTo>
                    <a:pt x="437" y="96"/>
                    <a:pt x="449" y="92"/>
                    <a:pt x="455" y="96"/>
                  </a:cubicBezTo>
                  <a:cubicBezTo>
                    <a:pt x="458" y="99"/>
                    <a:pt x="456" y="104"/>
                    <a:pt x="459" y="108"/>
                  </a:cubicBezTo>
                  <a:cubicBezTo>
                    <a:pt x="463" y="108"/>
                    <a:pt x="463" y="108"/>
                    <a:pt x="463" y="108"/>
                  </a:cubicBezTo>
                  <a:cubicBezTo>
                    <a:pt x="463" y="74"/>
                    <a:pt x="463" y="74"/>
                    <a:pt x="463" y="74"/>
                  </a:cubicBezTo>
                  <a:cubicBezTo>
                    <a:pt x="458" y="74"/>
                    <a:pt x="458" y="74"/>
                    <a:pt x="458" y="74"/>
                  </a:cubicBezTo>
                  <a:cubicBezTo>
                    <a:pt x="457" y="79"/>
                    <a:pt x="458" y="84"/>
                    <a:pt x="454" y="86"/>
                  </a:cubicBezTo>
                  <a:cubicBezTo>
                    <a:pt x="448" y="89"/>
                    <a:pt x="436" y="86"/>
                    <a:pt x="428" y="87"/>
                  </a:cubicBezTo>
                  <a:cubicBezTo>
                    <a:pt x="429" y="76"/>
                    <a:pt x="426" y="57"/>
                    <a:pt x="430" y="47"/>
                  </a:cubicBezTo>
                  <a:cubicBezTo>
                    <a:pt x="441" y="48"/>
                    <a:pt x="453" y="45"/>
                    <a:pt x="460" y="50"/>
                  </a:cubicBezTo>
                  <a:cubicBezTo>
                    <a:pt x="465" y="53"/>
                    <a:pt x="464" y="60"/>
                    <a:pt x="468" y="65"/>
                  </a:cubicBezTo>
                  <a:cubicBezTo>
                    <a:pt x="469" y="66"/>
                    <a:pt x="469" y="65"/>
                    <a:pt x="471" y="65"/>
                  </a:cubicBezTo>
                  <a:cubicBezTo>
                    <a:pt x="471" y="58"/>
                    <a:pt x="470" y="48"/>
                    <a:pt x="469" y="41"/>
                  </a:cubicBezTo>
                  <a:cubicBezTo>
                    <a:pt x="397" y="41"/>
                    <a:pt x="397" y="41"/>
                    <a:pt x="397" y="41"/>
                  </a:cubicBezTo>
                  <a:cubicBezTo>
                    <a:pt x="396" y="41"/>
                    <a:pt x="397" y="44"/>
                    <a:pt x="397" y="45"/>
                  </a:cubicBezTo>
                  <a:moveTo>
                    <a:pt x="495" y="42"/>
                  </a:moveTo>
                  <a:cubicBezTo>
                    <a:pt x="495" y="45"/>
                    <a:pt x="495" y="45"/>
                    <a:pt x="495" y="45"/>
                  </a:cubicBezTo>
                  <a:cubicBezTo>
                    <a:pt x="498" y="46"/>
                    <a:pt x="504" y="45"/>
                    <a:pt x="506" y="48"/>
                  </a:cubicBezTo>
                  <a:cubicBezTo>
                    <a:pt x="509" y="52"/>
                    <a:pt x="508" y="62"/>
                    <a:pt x="508" y="70"/>
                  </a:cubicBezTo>
                  <a:cubicBezTo>
                    <a:pt x="508" y="117"/>
                    <a:pt x="508" y="117"/>
                    <a:pt x="508" y="117"/>
                  </a:cubicBezTo>
                  <a:cubicBezTo>
                    <a:pt x="508" y="131"/>
                    <a:pt x="509" y="138"/>
                    <a:pt x="499" y="140"/>
                  </a:cubicBezTo>
                  <a:cubicBezTo>
                    <a:pt x="498" y="141"/>
                    <a:pt x="493" y="139"/>
                    <a:pt x="494" y="143"/>
                  </a:cubicBezTo>
                  <a:cubicBezTo>
                    <a:pt x="494" y="146"/>
                    <a:pt x="495" y="145"/>
                    <a:pt x="497" y="145"/>
                  </a:cubicBezTo>
                  <a:cubicBezTo>
                    <a:pt x="508" y="146"/>
                    <a:pt x="523" y="145"/>
                    <a:pt x="533" y="145"/>
                  </a:cubicBezTo>
                  <a:cubicBezTo>
                    <a:pt x="573" y="145"/>
                    <a:pt x="602" y="127"/>
                    <a:pt x="601" y="88"/>
                  </a:cubicBezTo>
                  <a:cubicBezTo>
                    <a:pt x="601" y="71"/>
                    <a:pt x="593" y="58"/>
                    <a:pt x="584" y="51"/>
                  </a:cubicBezTo>
                  <a:cubicBezTo>
                    <a:pt x="564" y="37"/>
                    <a:pt x="530" y="42"/>
                    <a:pt x="496" y="41"/>
                  </a:cubicBezTo>
                  <a:cubicBezTo>
                    <a:pt x="495" y="41"/>
                    <a:pt x="495" y="41"/>
                    <a:pt x="495" y="42"/>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1"/>
            <p:cNvSpPr>
              <a:spLocks/>
            </p:cNvSpPr>
            <p:nvPr/>
          </p:nvSpPr>
          <p:spPr bwMode="auto">
            <a:xfrm>
              <a:off x="3311" y="1478"/>
              <a:ext cx="135" cy="229"/>
            </a:xfrm>
            <a:custGeom>
              <a:avLst/>
              <a:gdLst>
                <a:gd name="T0" fmla="*/ 3 w 57"/>
                <a:gd name="T1" fmla="*/ 6 h 97"/>
                <a:gd name="T2" fmla="*/ 57 w 57"/>
                <a:gd name="T3" fmla="*/ 51 h 97"/>
                <a:gd name="T4" fmla="*/ 22 w 57"/>
                <a:gd name="T5" fmla="*/ 97 h 97"/>
                <a:gd name="T6" fmla="*/ 6 w 57"/>
                <a:gd name="T7" fmla="*/ 94 h 97"/>
                <a:gd name="T8" fmla="*/ 2 w 57"/>
                <a:gd name="T9" fmla="*/ 51 h 97"/>
                <a:gd name="T10" fmla="*/ 3 w 57"/>
                <a:gd name="T11" fmla="*/ 6 h 97"/>
              </a:gdLst>
              <a:ahLst/>
              <a:cxnLst>
                <a:cxn ang="0">
                  <a:pos x="T0" y="T1"/>
                </a:cxn>
                <a:cxn ang="0">
                  <a:pos x="T2" y="T3"/>
                </a:cxn>
                <a:cxn ang="0">
                  <a:pos x="T4" y="T5"/>
                </a:cxn>
                <a:cxn ang="0">
                  <a:pos x="T6" y="T7"/>
                </a:cxn>
                <a:cxn ang="0">
                  <a:pos x="T8" y="T9"/>
                </a:cxn>
                <a:cxn ang="0">
                  <a:pos x="T10" y="T11"/>
                </a:cxn>
              </a:cxnLst>
              <a:rect l="0" t="0" r="r" b="b"/>
              <a:pathLst>
                <a:path w="57" h="97">
                  <a:moveTo>
                    <a:pt x="3" y="6"/>
                  </a:moveTo>
                  <a:cubicBezTo>
                    <a:pt x="38" y="0"/>
                    <a:pt x="57" y="18"/>
                    <a:pt x="57" y="51"/>
                  </a:cubicBezTo>
                  <a:cubicBezTo>
                    <a:pt x="57" y="74"/>
                    <a:pt x="46" y="94"/>
                    <a:pt x="22" y="97"/>
                  </a:cubicBezTo>
                  <a:cubicBezTo>
                    <a:pt x="16" y="97"/>
                    <a:pt x="9" y="97"/>
                    <a:pt x="6" y="94"/>
                  </a:cubicBezTo>
                  <a:cubicBezTo>
                    <a:pt x="0" y="89"/>
                    <a:pt x="2" y="62"/>
                    <a:pt x="2" y="51"/>
                  </a:cubicBezTo>
                  <a:cubicBezTo>
                    <a:pt x="2" y="35"/>
                    <a:pt x="1" y="20"/>
                    <a:pt x="3" y="6"/>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2"/>
            <p:cNvSpPr>
              <a:spLocks/>
            </p:cNvSpPr>
            <p:nvPr/>
          </p:nvSpPr>
          <p:spPr bwMode="auto">
            <a:xfrm>
              <a:off x="2914" y="1903"/>
              <a:ext cx="321" cy="501"/>
            </a:xfrm>
            <a:custGeom>
              <a:avLst/>
              <a:gdLst>
                <a:gd name="T0" fmla="*/ 123 w 136"/>
                <a:gd name="T1" fmla="*/ 13 h 212"/>
                <a:gd name="T2" fmla="*/ 123 w 136"/>
                <a:gd name="T3" fmla="*/ 43 h 212"/>
                <a:gd name="T4" fmla="*/ 46 w 136"/>
                <a:gd name="T5" fmla="*/ 44 h 212"/>
                <a:gd name="T6" fmla="*/ 44 w 136"/>
                <a:gd name="T7" fmla="*/ 64 h 212"/>
                <a:gd name="T8" fmla="*/ 75 w 136"/>
                <a:gd name="T9" fmla="*/ 85 h 212"/>
                <a:gd name="T10" fmla="*/ 132 w 136"/>
                <a:gd name="T11" fmla="*/ 133 h 212"/>
                <a:gd name="T12" fmla="*/ 129 w 136"/>
                <a:gd name="T13" fmla="*/ 176 h 212"/>
                <a:gd name="T14" fmla="*/ 77 w 136"/>
                <a:gd name="T15" fmla="*/ 209 h 212"/>
                <a:gd name="T16" fmla="*/ 5 w 136"/>
                <a:gd name="T17" fmla="*/ 200 h 212"/>
                <a:gd name="T18" fmla="*/ 5 w 136"/>
                <a:gd name="T19" fmla="*/ 170 h 212"/>
                <a:gd name="T20" fmla="*/ 90 w 136"/>
                <a:gd name="T21" fmla="*/ 166 h 212"/>
                <a:gd name="T22" fmla="*/ 91 w 136"/>
                <a:gd name="T23" fmla="*/ 146 h 212"/>
                <a:gd name="T24" fmla="*/ 51 w 136"/>
                <a:gd name="T25" fmla="*/ 119 h 212"/>
                <a:gd name="T26" fmla="*/ 2 w 136"/>
                <a:gd name="T27" fmla="*/ 57 h 212"/>
                <a:gd name="T28" fmla="*/ 24 w 136"/>
                <a:gd name="T29" fmla="*/ 18 h 212"/>
                <a:gd name="T30" fmla="*/ 123 w 136"/>
                <a:gd name="T31" fmla="*/ 1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212">
                  <a:moveTo>
                    <a:pt x="123" y="13"/>
                  </a:moveTo>
                  <a:cubicBezTo>
                    <a:pt x="123" y="43"/>
                    <a:pt x="123" y="43"/>
                    <a:pt x="123" y="43"/>
                  </a:cubicBezTo>
                  <a:cubicBezTo>
                    <a:pt x="104" y="36"/>
                    <a:pt x="59" y="24"/>
                    <a:pt x="46" y="44"/>
                  </a:cubicBezTo>
                  <a:cubicBezTo>
                    <a:pt x="43" y="49"/>
                    <a:pt x="42" y="57"/>
                    <a:pt x="44" y="64"/>
                  </a:cubicBezTo>
                  <a:cubicBezTo>
                    <a:pt x="48" y="74"/>
                    <a:pt x="64" y="80"/>
                    <a:pt x="75" y="85"/>
                  </a:cubicBezTo>
                  <a:cubicBezTo>
                    <a:pt x="99" y="96"/>
                    <a:pt x="124" y="106"/>
                    <a:pt x="132" y="133"/>
                  </a:cubicBezTo>
                  <a:cubicBezTo>
                    <a:pt x="136" y="145"/>
                    <a:pt x="135" y="163"/>
                    <a:pt x="129" y="176"/>
                  </a:cubicBezTo>
                  <a:cubicBezTo>
                    <a:pt x="120" y="194"/>
                    <a:pt x="100" y="206"/>
                    <a:pt x="77" y="209"/>
                  </a:cubicBezTo>
                  <a:cubicBezTo>
                    <a:pt x="52" y="212"/>
                    <a:pt x="27" y="207"/>
                    <a:pt x="5" y="200"/>
                  </a:cubicBezTo>
                  <a:cubicBezTo>
                    <a:pt x="5" y="170"/>
                    <a:pt x="5" y="170"/>
                    <a:pt x="5" y="170"/>
                  </a:cubicBezTo>
                  <a:cubicBezTo>
                    <a:pt x="27" y="178"/>
                    <a:pt x="79" y="190"/>
                    <a:pt x="90" y="166"/>
                  </a:cubicBezTo>
                  <a:cubicBezTo>
                    <a:pt x="93" y="161"/>
                    <a:pt x="94" y="153"/>
                    <a:pt x="91" y="146"/>
                  </a:cubicBezTo>
                  <a:cubicBezTo>
                    <a:pt x="86" y="133"/>
                    <a:pt x="64" y="126"/>
                    <a:pt x="51" y="119"/>
                  </a:cubicBezTo>
                  <a:cubicBezTo>
                    <a:pt x="26" y="107"/>
                    <a:pt x="0" y="94"/>
                    <a:pt x="2" y="57"/>
                  </a:cubicBezTo>
                  <a:cubicBezTo>
                    <a:pt x="3" y="38"/>
                    <a:pt x="12" y="27"/>
                    <a:pt x="24" y="18"/>
                  </a:cubicBezTo>
                  <a:cubicBezTo>
                    <a:pt x="47" y="2"/>
                    <a:pt x="94" y="0"/>
                    <a:pt x="123" y="13"/>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3"/>
            <p:cNvSpPr>
              <a:spLocks/>
            </p:cNvSpPr>
            <p:nvPr/>
          </p:nvSpPr>
          <p:spPr bwMode="auto">
            <a:xfrm>
              <a:off x="2074" y="1920"/>
              <a:ext cx="377" cy="472"/>
            </a:xfrm>
            <a:custGeom>
              <a:avLst/>
              <a:gdLst>
                <a:gd name="T0" fmla="*/ 0 w 160"/>
                <a:gd name="T1" fmla="*/ 0 h 200"/>
                <a:gd name="T2" fmla="*/ 60 w 160"/>
                <a:gd name="T3" fmla="*/ 0 h 200"/>
                <a:gd name="T4" fmla="*/ 122 w 160"/>
                <a:gd name="T5" fmla="*/ 144 h 200"/>
                <a:gd name="T6" fmla="*/ 123 w 160"/>
                <a:gd name="T7" fmla="*/ 0 h 200"/>
                <a:gd name="T8" fmla="*/ 160 w 160"/>
                <a:gd name="T9" fmla="*/ 0 h 200"/>
                <a:gd name="T10" fmla="*/ 160 w 160"/>
                <a:gd name="T11" fmla="*/ 200 h 200"/>
                <a:gd name="T12" fmla="*/ 107 w 160"/>
                <a:gd name="T13" fmla="*/ 200 h 200"/>
                <a:gd name="T14" fmla="*/ 37 w 160"/>
                <a:gd name="T15" fmla="*/ 43 h 200"/>
                <a:gd name="T16" fmla="*/ 37 w 160"/>
                <a:gd name="T17" fmla="*/ 200 h 200"/>
                <a:gd name="T18" fmla="*/ 0 w 160"/>
                <a:gd name="T19" fmla="*/ 200 h 200"/>
                <a:gd name="T20" fmla="*/ 0 w 160"/>
                <a:gd name="T21" fmla="*/ 1 h 200"/>
                <a:gd name="T22" fmla="*/ 0 w 160"/>
                <a:gd name="T2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 h="200">
                  <a:moveTo>
                    <a:pt x="0" y="0"/>
                  </a:moveTo>
                  <a:cubicBezTo>
                    <a:pt x="60" y="0"/>
                    <a:pt x="60" y="0"/>
                    <a:pt x="60" y="0"/>
                  </a:cubicBezTo>
                  <a:cubicBezTo>
                    <a:pt x="81" y="48"/>
                    <a:pt x="102" y="95"/>
                    <a:pt x="122" y="144"/>
                  </a:cubicBezTo>
                  <a:cubicBezTo>
                    <a:pt x="123" y="97"/>
                    <a:pt x="123" y="48"/>
                    <a:pt x="123" y="0"/>
                  </a:cubicBezTo>
                  <a:cubicBezTo>
                    <a:pt x="160" y="0"/>
                    <a:pt x="160" y="0"/>
                    <a:pt x="160" y="0"/>
                  </a:cubicBezTo>
                  <a:cubicBezTo>
                    <a:pt x="160" y="200"/>
                    <a:pt x="160" y="200"/>
                    <a:pt x="160" y="200"/>
                  </a:cubicBezTo>
                  <a:cubicBezTo>
                    <a:pt x="107" y="200"/>
                    <a:pt x="107" y="200"/>
                    <a:pt x="107" y="200"/>
                  </a:cubicBezTo>
                  <a:cubicBezTo>
                    <a:pt x="83" y="149"/>
                    <a:pt x="61" y="95"/>
                    <a:pt x="37" y="43"/>
                  </a:cubicBezTo>
                  <a:cubicBezTo>
                    <a:pt x="37" y="200"/>
                    <a:pt x="37" y="200"/>
                    <a:pt x="37" y="200"/>
                  </a:cubicBezTo>
                  <a:cubicBezTo>
                    <a:pt x="0" y="200"/>
                    <a:pt x="0" y="200"/>
                    <a:pt x="0" y="200"/>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4"/>
            <p:cNvSpPr>
              <a:spLocks/>
            </p:cNvSpPr>
            <p:nvPr/>
          </p:nvSpPr>
          <p:spPr bwMode="auto">
            <a:xfrm>
              <a:off x="2489" y="1920"/>
              <a:ext cx="416" cy="472"/>
            </a:xfrm>
            <a:custGeom>
              <a:avLst/>
              <a:gdLst>
                <a:gd name="T0" fmla="*/ 48 w 176"/>
                <a:gd name="T1" fmla="*/ 0 h 200"/>
                <a:gd name="T2" fmla="*/ 92 w 176"/>
                <a:gd name="T3" fmla="*/ 88 h 200"/>
                <a:gd name="T4" fmla="*/ 136 w 176"/>
                <a:gd name="T5" fmla="*/ 0 h 200"/>
                <a:gd name="T6" fmla="*/ 176 w 176"/>
                <a:gd name="T7" fmla="*/ 0 h 200"/>
                <a:gd name="T8" fmla="*/ 117 w 176"/>
                <a:gd name="T9" fmla="*/ 109 h 200"/>
                <a:gd name="T10" fmla="*/ 109 w 176"/>
                <a:gd name="T11" fmla="*/ 125 h 200"/>
                <a:gd name="T12" fmla="*/ 109 w 176"/>
                <a:gd name="T13" fmla="*/ 144 h 200"/>
                <a:gd name="T14" fmla="*/ 109 w 176"/>
                <a:gd name="T15" fmla="*/ 200 h 200"/>
                <a:gd name="T16" fmla="*/ 66 w 176"/>
                <a:gd name="T17" fmla="*/ 200 h 200"/>
                <a:gd name="T18" fmla="*/ 66 w 176"/>
                <a:gd name="T19" fmla="*/ 143 h 200"/>
                <a:gd name="T20" fmla="*/ 66 w 176"/>
                <a:gd name="T21" fmla="*/ 124 h 200"/>
                <a:gd name="T22" fmla="*/ 58 w 176"/>
                <a:gd name="T23" fmla="*/ 108 h 200"/>
                <a:gd name="T24" fmla="*/ 1 w 176"/>
                <a:gd name="T25" fmla="*/ 0 h 200"/>
                <a:gd name="T26" fmla="*/ 2 w 176"/>
                <a:gd name="T27" fmla="*/ 0 h 200"/>
                <a:gd name="T28" fmla="*/ 48 w 176"/>
                <a:gd name="T2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 h="200">
                  <a:moveTo>
                    <a:pt x="48" y="0"/>
                  </a:moveTo>
                  <a:cubicBezTo>
                    <a:pt x="63" y="29"/>
                    <a:pt x="77" y="58"/>
                    <a:pt x="92" y="88"/>
                  </a:cubicBezTo>
                  <a:cubicBezTo>
                    <a:pt x="107" y="59"/>
                    <a:pt x="121" y="29"/>
                    <a:pt x="136" y="0"/>
                  </a:cubicBezTo>
                  <a:cubicBezTo>
                    <a:pt x="176" y="0"/>
                    <a:pt x="176" y="0"/>
                    <a:pt x="176" y="0"/>
                  </a:cubicBezTo>
                  <a:cubicBezTo>
                    <a:pt x="157" y="36"/>
                    <a:pt x="137" y="72"/>
                    <a:pt x="117" y="109"/>
                  </a:cubicBezTo>
                  <a:cubicBezTo>
                    <a:pt x="115" y="114"/>
                    <a:pt x="110" y="120"/>
                    <a:pt x="109" y="125"/>
                  </a:cubicBezTo>
                  <a:cubicBezTo>
                    <a:pt x="108" y="130"/>
                    <a:pt x="109" y="137"/>
                    <a:pt x="109" y="144"/>
                  </a:cubicBezTo>
                  <a:cubicBezTo>
                    <a:pt x="109" y="200"/>
                    <a:pt x="109" y="200"/>
                    <a:pt x="109" y="200"/>
                  </a:cubicBezTo>
                  <a:cubicBezTo>
                    <a:pt x="66" y="200"/>
                    <a:pt x="66" y="200"/>
                    <a:pt x="66" y="200"/>
                  </a:cubicBezTo>
                  <a:cubicBezTo>
                    <a:pt x="66" y="143"/>
                    <a:pt x="66" y="143"/>
                    <a:pt x="66" y="143"/>
                  </a:cubicBezTo>
                  <a:cubicBezTo>
                    <a:pt x="66" y="137"/>
                    <a:pt x="67" y="130"/>
                    <a:pt x="66" y="124"/>
                  </a:cubicBezTo>
                  <a:cubicBezTo>
                    <a:pt x="66" y="120"/>
                    <a:pt x="61" y="113"/>
                    <a:pt x="58" y="108"/>
                  </a:cubicBezTo>
                  <a:cubicBezTo>
                    <a:pt x="39" y="73"/>
                    <a:pt x="19" y="36"/>
                    <a:pt x="1" y="0"/>
                  </a:cubicBezTo>
                  <a:cubicBezTo>
                    <a:pt x="0" y="0"/>
                    <a:pt x="2" y="0"/>
                    <a:pt x="2" y="0"/>
                  </a:cubicBezTo>
                  <a:lnTo>
                    <a:pt x="4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5"/>
            <p:cNvSpPr>
              <a:spLocks/>
            </p:cNvSpPr>
            <p:nvPr/>
          </p:nvSpPr>
          <p:spPr bwMode="auto">
            <a:xfrm>
              <a:off x="3304" y="1918"/>
              <a:ext cx="297" cy="474"/>
            </a:xfrm>
            <a:custGeom>
              <a:avLst/>
              <a:gdLst>
                <a:gd name="T0" fmla="*/ 1 w 126"/>
                <a:gd name="T1" fmla="*/ 1 h 201"/>
                <a:gd name="T2" fmla="*/ 122 w 126"/>
                <a:gd name="T3" fmla="*/ 1 h 201"/>
                <a:gd name="T4" fmla="*/ 122 w 126"/>
                <a:gd name="T5" fmla="*/ 29 h 201"/>
                <a:gd name="T6" fmla="*/ 42 w 126"/>
                <a:gd name="T7" fmla="*/ 30 h 201"/>
                <a:gd name="T8" fmla="*/ 41 w 126"/>
                <a:gd name="T9" fmla="*/ 83 h 201"/>
                <a:gd name="T10" fmla="*/ 115 w 126"/>
                <a:gd name="T11" fmla="*/ 83 h 201"/>
                <a:gd name="T12" fmla="*/ 115 w 126"/>
                <a:gd name="T13" fmla="*/ 112 h 201"/>
                <a:gd name="T14" fmla="*/ 42 w 126"/>
                <a:gd name="T15" fmla="*/ 112 h 201"/>
                <a:gd name="T16" fmla="*/ 41 w 126"/>
                <a:gd name="T17" fmla="*/ 173 h 201"/>
                <a:gd name="T18" fmla="*/ 125 w 126"/>
                <a:gd name="T19" fmla="*/ 173 h 201"/>
                <a:gd name="T20" fmla="*/ 125 w 126"/>
                <a:gd name="T21" fmla="*/ 201 h 201"/>
                <a:gd name="T22" fmla="*/ 1 w 126"/>
                <a:gd name="T23" fmla="*/ 201 h 201"/>
                <a:gd name="T24" fmla="*/ 1 w 126"/>
                <a:gd name="T25" fmla="*/ 2 h 201"/>
                <a:gd name="T26" fmla="*/ 1 w 126"/>
                <a:gd name="T27" fmla="*/ 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01">
                  <a:moveTo>
                    <a:pt x="1" y="1"/>
                  </a:moveTo>
                  <a:cubicBezTo>
                    <a:pt x="41" y="1"/>
                    <a:pt x="82" y="0"/>
                    <a:pt x="122" y="1"/>
                  </a:cubicBezTo>
                  <a:cubicBezTo>
                    <a:pt x="122" y="29"/>
                    <a:pt x="122" y="29"/>
                    <a:pt x="122" y="29"/>
                  </a:cubicBezTo>
                  <a:cubicBezTo>
                    <a:pt x="96" y="30"/>
                    <a:pt x="69" y="29"/>
                    <a:pt x="42" y="30"/>
                  </a:cubicBezTo>
                  <a:cubicBezTo>
                    <a:pt x="41" y="46"/>
                    <a:pt x="43" y="66"/>
                    <a:pt x="41" y="83"/>
                  </a:cubicBezTo>
                  <a:cubicBezTo>
                    <a:pt x="65" y="84"/>
                    <a:pt x="90" y="83"/>
                    <a:pt x="115" y="83"/>
                  </a:cubicBezTo>
                  <a:cubicBezTo>
                    <a:pt x="115" y="112"/>
                    <a:pt x="115" y="112"/>
                    <a:pt x="115" y="112"/>
                  </a:cubicBezTo>
                  <a:cubicBezTo>
                    <a:pt x="42" y="112"/>
                    <a:pt x="42" y="112"/>
                    <a:pt x="42" y="112"/>
                  </a:cubicBezTo>
                  <a:cubicBezTo>
                    <a:pt x="41" y="131"/>
                    <a:pt x="43" y="154"/>
                    <a:pt x="41" y="173"/>
                  </a:cubicBezTo>
                  <a:cubicBezTo>
                    <a:pt x="125" y="173"/>
                    <a:pt x="125" y="173"/>
                    <a:pt x="125" y="173"/>
                  </a:cubicBezTo>
                  <a:cubicBezTo>
                    <a:pt x="126" y="181"/>
                    <a:pt x="125" y="192"/>
                    <a:pt x="125" y="201"/>
                  </a:cubicBezTo>
                  <a:cubicBezTo>
                    <a:pt x="1" y="201"/>
                    <a:pt x="1" y="201"/>
                    <a:pt x="1" y="201"/>
                  </a:cubicBezTo>
                  <a:cubicBezTo>
                    <a:pt x="1" y="2"/>
                    <a:pt x="1" y="2"/>
                    <a:pt x="1" y="2"/>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6"/>
            <p:cNvSpPr>
              <a:spLocks noEditPoints="1"/>
            </p:cNvSpPr>
            <p:nvPr/>
          </p:nvSpPr>
          <p:spPr bwMode="auto">
            <a:xfrm>
              <a:off x="3606" y="2322"/>
              <a:ext cx="83" cy="82"/>
            </a:xfrm>
            <a:custGeom>
              <a:avLst/>
              <a:gdLst>
                <a:gd name="T0" fmla="*/ 14 w 35"/>
                <a:gd name="T1" fmla="*/ 2 h 35"/>
                <a:gd name="T2" fmla="*/ 32 w 35"/>
                <a:gd name="T3" fmla="*/ 16 h 35"/>
                <a:gd name="T4" fmla="*/ 4 w 35"/>
                <a:gd name="T5" fmla="*/ 22 h 35"/>
                <a:gd name="T6" fmla="*/ 14 w 35"/>
                <a:gd name="T7" fmla="*/ 2 h 35"/>
                <a:gd name="T8" fmla="*/ 6 w 35"/>
                <a:gd name="T9" fmla="*/ 20 h 35"/>
                <a:gd name="T10" fmla="*/ 28 w 35"/>
                <a:gd name="T11" fmla="*/ 10 h 35"/>
                <a:gd name="T12" fmla="*/ 15 w 35"/>
                <a:gd name="T13" fmla="*/ 4 h 35"/>
                <a:gd name="T14" fmla="*/ 6 w 35"/>
                <a:gd name="T15" fmla="*/ 2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
                  <a:moveTo>
                    <a:pt x="14" y="2"/>
                  </a:moveTo>
                  <a:cubicBezTo>
                    <a:pt x="24" y="0"/>
                    <a:pt x="32" y="7"/>
                    <a:pt x="32" y="16"/>
                  </a:cubicBezTo>
                  <a:cubicBezTo>
                    <a:pt x="31" y="31"/>
                    <a:pt x="10" y="35"/>
                    <a:pt x="4" y="22"/>
                  </a:cubicBezTo>
                  <a:cubicBezTo>
                    <a:pt x="0" y="13"/>
                    <a:pt x="4" y="4"/>
                    <a:pt x="14" y="2"/>
                  </a:cubicBezTo>
                  <a:moveTo>
                    <a:pt x="6" y="20"/>
                  </a:moveTo>
                  <a:cubicBezTo>
                    <a:pt x="11" y="34"/>
                    <a:pt x="35" y="26"/>
                    <a:pt x="28" y="10"/>
                  </a:cubicBezTo>
                  <a:cubicBezTo>
                    <a:pt x="26" y="6"/>
                    <a:pt x="21" y="3"/>
                    <a:pt x="15" y="4"/>
                  </a:cubicBezTo>
                  <a:cubicBezTo>
                    <a:pt x="8" y="6"/>
                    <a:pt x="4" y="13"/>
                    <a:pt x="6" y="2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7"/>
            <p:cNvSpPr>
              <a:spLocks noEditPoints="1"/>
            </p:cNvSpPr>
            <p:nvPr/>
          </p:nvSpPr>
          <p:spPr bwMode="auto">
            <a:xfrm>
              <a:off x="3632" y="2338"/>
              <a:ext cx="33" cy="45"/>
            </a:xfrm>
            <a:custGeom>
              <a:avLst/>
              <a:gdLst>
                <a:gd name="T0" fmla="*/ 1 w 14"/>
                <a:gd name="T1" fmla="*/ 0 h 19"/>
                <a:gd name="T2" fmla="*/ 12 w 14"/>
                <a:gd name="T3" fmla="*/ 2 h 19"/>
                <a:gd name="T4" fmla="*/ 9 w 14"/>
                <a:gd name="T5" fmla="*/ 10 h 19"/>
                <a:gd name="T6" fmla="*/ 13 w 14"/>
                <a:gd name="T7" fmla="*/ 16 h 19"/>
                <a:gd name="T8" fmla="*/ 4 w 14"/>
                <a:gd name="T9" fmla="*/ 10 h 19"/>
                <a:gd name="T10" fmla="*/ 3 w 14"/>
                <a:gd name="T11" fmla="*/ 17 h 19"/>
                <a:gd name="T12" fmla="*/ 0 w 14"/>
                <a:gd name="T13" fmla="*/ 17 h 19"/>
                <a:gd name="T14" fmla="*/ 1 w 14"/>
                <a:gd name="T15" fmla="*/ 0 h 19"/>
                <a:gd name="T16" fmla="*/ 3 w 14"/>
                <a:gd name="T17" fmla="*/ 8 h 19"/>
                <a:gd name="T18" fmla="*/ 10 w 14"/>
                <a:gd name="T19" fmla="*/ 4 h 19"/>
                <a:gd name="T20" fmla="*/ 3 w 14"/>
                <a:gd name="T21" fmla="*/ 2 h 19"/>
                <a:gd name="T22" fmla="*/ 3 w 14"/>
                <a:gd name="T2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1" y="0"/>
                  </a:moveTo>
                  <a:cubicBezTo>
                    <a:pt x="5" y="0"/>
                    <a:pt x="9" y="0"/>
                    <a:pt x="12" y="2"/>
                  </a:cubicBezTo>
                  <a:cubicBezTo>
                    <a:pt x="14" y="5"/>
                    <a:pt x="13" y="10"/>
                    <a:pt x="9" y="10"/>
                  </a:cubicBezTo>
                  <a:cubicBezTo>
                    <a:pt x="10" y="12"/>
                    <a:pt x="12" y="14"/>
                    <a:pt x="13" y="16"/>
                  </a:cubicBezTo>
                  <a:cubicBezTo>
                    <a:pt x="7" y="19"/>
                    <a:pt x="9" y="9"/>
                    <a:pt x="4" y="10"/>
                  </a:cubicBezTo>
                  <a:cubicBezTo>
                    <a:pt x="3" y="11"/>
                    <a:pt x="4" y="15"/>
                    <a:pt x="3" y="17"/>
                  </a:cubicBezTo>
                  <a:cubicBezTo>
                    <a:pt x="0" y="17"/>
                    <a:pt x="0" y="17"/>
                    <a:pt x="0" y="17"/>
                  </a:cubicBezTo>
                  <a:cubicBezTo>
                    <a:pt x="1" y="12"/>
                    <a:pt x="0" y="4"/>
                    <a:pt x="1" y="0"/>
                  </a:cubicBezTo>
                  <a:moveTo>
                    <a:pt x="3" y="8"/>
                  </a:moveTo>
                  <a:cubicBezTo>
                    <a:pt x="7" y="8"/>
                    <a:pt x="11" y="8"/>
                    <a:pt x="10" y="4"/>
                  </a:cubicBezTo>
                  <a:cubicBezTo>
                    <a:pt x="9" y="2"/>
                    <a:pt x="6" y="2"/>
                    <a:pt x="3" y="2"/>
                  </a:cubicBezTo>
                  <a:lnTo>
                    <a:pt x="3"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
            <p:cNvSpPr>
              <a:spLocks/>
            </p:cNvSpPr>
            <p:nvPr/>
          </p:nvSpPr>
          <p:spPr bwMode="auto">
            <a:xfrm>
              <a:off x="2099" y="847"/>
              <a:ext cx="303" cy="428"/>
            </a:xfrm>
            <a:custGeom>
              <a:avLst/>
              <a:gdLst>
                <a:gd name="T0" fmla="*/ 0 w 303"/>
                <a:gd name="T1" fmla="*/ 428 h 428"/>
                <a:gd name="T2" fmla="*/ 0 w 303"/>
                <a:gd name="T3" fmla="*/ 0 h 428"/>
                <a:gd name="T4" fmla="*/ 88 w 303"/>
                <a:gd name="T5" fmla="*/ 0 h 428"/>
                <a:gd name="T6" fmla="*/ 88 w 303"/>
                <a:gd name="T7" fmla="*/ 355 h 428"/>
                <a:gd name="T8" fmla="*/ 303 w 303"/>
                <a:gd name="T9" fmla="*/ 355 h 428"/>
                <a:gd name="T10" fmla="*/ 303 w 303"/>
                <a:gd name="T11" fmla="*/ 428 h 428"/>
                <a:gd name="T12" fmla="*/ 0 w 303"/>
                <a:gd name="T13" fmla="*/ 428 h 428"/>
              </a:gdLst>
              <a:ahLst/>
              <a:cxnLst>
                <a:cxn ang="0">
                  <a:pos x="T0" y="T1"/>
                </a:cxn>
                <a:cxn ang="0">
                  <a:pos x="T2" y="T3"/>
                </a:cxn>
                <a:cxn ang="0">
                  <a:pos x="T4" y="T5"/>
                </a:cxn>
                <a:cxn ang="0">
                  <a:pos x="T6" y="T7"/>
                </a:cxn>
                <a:cxn ang="0">
                  <a:pos x="T8" y="T9"/>
                </a:cxn>
                <a:cxn ang="0">
                  <a:pos x="T10" y="T11"/>
                </a:cxn>
                <a:cxn ang="0">
                  <a:pos x="T12" y="T13"/>
                </a:cxn>
              </a:cxnLst>
              <a:rect l="0" t="0" r="r" b="b"/>
              <a:pathLst>
                <a:path w="303" h="428">
                  <a:moveTo>
                    <a:pt x="0" y="428"/>
                  </a:moveTo>
                  <a:lnTo>
                    <a:pt x="0" y="0"/>
                  </a:lnTo>
                  <a:lnTo>
                    <a:pt x="88" y="0"/>
                  </a:lnTo>
                  <a:lnTo>
                    <a:pt x="88" y="355"/>
                  </a:lnTo>
                  <a:lnTo>
                    <a:pt x="303" y="355"/>
                  </a:lnTo>
                  <a:lnTo>
                    <a:pt x="303" y="428"/>
                  </a:lnTo>
                  <a:lnTo>
                    <a:pt x="0" y="42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9"/>
            <p:cNvSpPr>
              <a:spLocks/>
            </p:cNvSpPr>
            <p:nvPr/>
          </p:nvSpPr>
          <p:spPr bwMode="auto">
            <a:xfrm>
              <a:off x="2444" y="843"/>
              <a:ext cx="399" cy="432"/>
            </a:xfrm>
            <a:custGeom>
              <a:avLst/>
              <a:gdLst>
                <a:gd name="T0" fmla="*/ 0 w 399"/>
                <a:gd name="T1" fmla="*/ 432 h 432"/>
                <a:gd name="T2" fmla="*/ 147 w 399"/>
                <a:gd name="T3" fmla="*/ 205 h 432"/>
                <a:gd name="T4" fmla="*/ 14 w 399"/>
                <a:gd name="T5" fmla="*/ 0 h 432"/>
                <a:gd name="T6" fmla="*/ 116 w 399"/>
                <a:gd name="T7" fmla="*/ 0 h 432"/>
                <a:gd name="T8" fmla="*/ 201 w 399"/>
                <a:gd name="T9" fmla="*/ 139 h 432"/>
                <a:gd name="T10" fmla="*/ 286 w 399"/>
                <a:gd name="T11" fmla="*/ 0 h 432"/>
                <a:gd name="T12" fmla="*/ 388 w 399"/>
                <a:gd name="T13" fmla="*/ 0 h 432"/>
                <a:gd name="T14" fmla="*/ 253 w 399"/>
                <a:gd name="T15" fmla="*/ 210 h 432"/>
                <a:gd name="T16" fmla="*/ 399 w 399"/>
                <a:gd name="T17" fmla="*/ 432 h 432"/>
                <a:gd name="T18" fmla="*/ 295 w 399"/>
                <a:gd name="T19" fmla="*/ 432 h 432"/>
                <a:gd name="T20" fmla="*/ 201 w 399"/>
                <a:gd name="T21" fmla="*/ 283 h 432"/>
                <a:gd name="T22" fmla="*/ 104 w 399"/>
                <a:gd name="T23" fmla="*/ 432 h 432"/>
                <a:gd name="T24" fmla="*/ 0 w 399"/>
                <a:gd name="T25"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2">
                  <a:moveTo>
                    <a:pt x="0" y="432"/>
                  </a:moveTo>
                  <a:lnTo>
                    <a:pt x="147" y="205"/>
                  </a:lnTo>
                  <a:lnTo>
                    <a:pt x="14" y="0"/>
                  </a:lnTo>
                  <a:lnTo>
                    <a:pt x="116" y="0"/>
                  </a:lnTo>
                  <a:lnTo>
                    <a:pt x="201" y="139"/>
                  </a:lnTo>
                  <a:lnTo>
                    <a:pt x="286" y="0"/>
                  </a:lnTo>
                  <a:lnTo>
                    <a:pt x="388" y="0"/>
                  </a:lnTo>
                  <a:lnTo>
                    <a:pt x="253" y="210"/>
                  </a:lnTo>
                  <a:lnTo>
                    <a:pt x="399" y="432"/>
                  </a:lnTo>
                  <a:lnTo>
                    <a:pt x="295" y="432"/>
                  </a:lnTo>
                  <a:lnTo>
                    <a:pt x="201" y="283"/>
                  </a:lnTo>
                  <a:lnTo>
                    <a:pt x="104"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0"/>
            <p:cNvSpPr>
              <a:spLocks/>
            </p:cNvSpPr>
            <p:nvPr/>
          </p:nvSpPr>
          <p:spPr bwMode="auto">
            <a:xfrm>
              <a:off x="2914" y="843"/>
              <a:ext cx="295" cy="432"/>
            </a:xfrm>
            <a:custGeom>
              <a:avLst/>
              <a:gdLst>
                <a:gd name="T0" fmla="*/ 0 w 295"/>
                <a:gd name="T1" fmla="*/ 432 h 432"/>
                <a:gd name="T2" fmla="*/ 0 w 295"/>
                <a:gd name="T3" fmla="*/ 0 h 432"/>
                <a:gd name="T4" fmla="*/ 295 w 295"/>
                <a:gd name="T5" fmla="*/ 0 h 432"/>
                <a:gd name="T6" fmla="*/ 295 w 295"/>
                <a:gd name="T7" fmla="*/ 73 h 432"/>
                <a:gd name="T8" fmla="*/ 88 w 295"/>
                <a:gd name="T9" fmla="*/ 73 h 432"/>
                <a:gd name="T10" fmla="*/ 88 w 295"/>
                <a:gd name="T11" fmla="*/ 174 h 432"/>
                <a:gd name="T12" fmla="*/ 267 w 295"/>
                <a:gd name="T13" fmla="*/ 174 h 432"/>
                <a:gd name="T14" fmla="*/ 267 w 295"/>
                <a:gd name="T15" fmla="*/ 248 h 432"/>
                <a:gd name="T16" fmla="*/ 88 w 295"/>
                <a:gd name="T17" fmla="*/ 248 h 432"/>
                <a:gd name="T18" fmla="*/ 88 w 295"/>
                <a:gd name="T19" fmla="*/ 432 h 432"/>
                <a:gd name="T20" fmla="*/ 0 w 295"/>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432">
                  <a:moveTo>
                    <a:pt x="0" y="432"/>
                  </a:moveTo>
                  <a:lnTo>
                    <a:pt x="0" y="0"/>
                  </a:lnTo>
                  <a:lnTo>
                    <a:pt x="295" y="0"/>
                  </a:lnTo>
                  <a:lnTo>
                    <a:pt x="295" y="73"/>
                  </a:lnTo>
                  <a:lnTo>
                    <a:pt x="88" y="73"/>
                  </a:lnTo>
                  <a:lnTo>
                    <a:pt x="88" y="174"/>
                  </a:lnTo>
                  <a:lnTo>
                    <a:pt x="267" y="174"/>
                  </a:lnTo>
                  <a:lnTo>
                    <a:pt x="267" y="248"/>
                  </a:lnTo>
                  <a:lnTo>
                    <a:pt x="88" y="248"/>
                  </a:lnTo>
                  <a:lnTo>
                    <a:pt x="88" y="432"/>
                  </a:lnTo>
                  <a:lnTo>
                    <a:pt x="0"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31"/>
            <p:cNvSpPr>
              <a:spLocks/>
            </p:cNvSpPr>
            <p:nvPr/>
          </p:nvSpPr>
          <p:spPr bwMode="auto">
            <a:xfrm>
              <a:off x="3273" y="843"/>
              <a:ext cx="343" cy="432"/>
            </a:xfrm>
            <a:custGeom>
              <a:avLst/>
              <a:gdLst>
                <a:gd name="T0" fmla="*/ 128 w 343"/>
                <a:gd name="T1" fmla="*/ 432 h 432"/>
                <a:gd name="T2" fmla="*/ 128 w 343"/>
                <a:gd name="T3" fmla="*/ 73 h 432"/>
                <a:gd name="T4" fmla="*/ 0 w 343"/>
                <a:gd name="T5" fmla="*/ 73 h 432"/>
                <a:gd name="T6" fmla="*/ 0 w 343"/>
                <a:gd name="T7" fmla="*/ 0 h 432"/>
                <a:gd name="T8" fmla="*/ 343 w 343"/>
                <a:gd name="T9" fmla="*/ 0 h 432"/>
                <a:gd name="T10" fmla="*/ 343 w 343"/>
                <a:gd name="T11" fmla="*/ 73 h 432"/>
                <a:gd name="T12" fmla="*/ 215 w 343"/>
                <a:gd name="T13" fmla="*/ 73 h 432"/>
                <a:gd name="T14" fmla="*/ 215 w 343"/>
                <a:gd name="T15" fmla="*/ 432 h 432"/>
                <a:gd name="T16" fmla="*/ 128 w 343"/>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32">
                  <a:moveTo>
                    <a:pt x="128" y="432"/>
                  </a:moveTo>
                  <a:lnTo>
                    <a:pt x="128" y="73"/>
                  </a:lnTo>
                  <a:lnTo>
                    <a:pt x="0" y="73"/>
                  </a:lnTo>
                  <a:lnTo>
                    <a:pt x="0" y="0"/>
                  </a:lnTo>
                  <a:lnTo>
                    <a:pt x="343" y="0"/>
                  </a:lnTo>
                  <a:lnTo>
                    <a:pt x="343" y="73"/>
                  </a:lnTo>
                  <a:lnTo>
                    <a:pt x="215" y="73"/>
                  </a:lnTo>
                  <a:lnTo>
                    <a:pt x="215" y="432"/>
                  </a:lnTo>
                  <a:lnTo>
                    <a:pt x="128" y="43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57"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
        <p:nvSpPr>
          <p:cNvPr id="70" name="Freeform 36"/>
          <p:cNvSpPr>
            <a:spLocks/>
          </p:cNvSpPr>
          <p:nvPr/>
        </p:nvSpPr>
        <p:spPr bwMode="auto">
          <a:xfrm>
            <a:off x="6436070" y="1826491"/>
            <a:ext cx="193108" cy="231731"/>
          </a:xfrm>
          <a:custGeom>
            <a:avLst/>
            <a:gdLst>
              <a:gd name="T0" fmla="*/ 130 w 130"/>
              <a:gd name="T1" fmla="*/ 0 h 117"/>
              <a:gd name="T2" fmla="*/ 129 w 130"/>
              <a:gd name="T3" fmla="*/ 0 h 117"/>
              <a:gd name="T4" fmla="*/ 0 w 130"/>
              <a:gd name="T5" fmla="*/ 11 h 117"/>
              <a:gd name="T6" fmla="*/ 74 w 130"/>
              <a:gd name="T7" fmla="*/ 117 h 117"/>
              <a:gd name="T8" fmla="*/ 74 w 130"/>
              <a:gd name="T9" fmla="*/ 117 h 117"/>
              <a:gd name="T10" fmla="*/ 130 w 130"/>
              <a:gd name="T11" fmla="*/ 0 h 117"/>
            </a:gdLst>
            <a:ahLst/>
            <a:cxnLst>
              <a:cxn ang="0">
                <a:pos x="T0" y="T1"/>
              </a:cxn>
              <a:cxn ang="0">
                <a:pos x="T2" y="T3"/>
              </a:cxn>
              <a:cxn ang="0">
                <a:pos x="T4" y="T5"/>
              </a:cxn>
              <a:cxn ang="0">
                <a:pos x="T6" y="T7"/>
              </a:cxn>
              <a:cxn ang="0">
                <a:pos x="T8" y="T9"/>
              </a:cxn>
              <a:cxn ang="0">
                <a:pos x="T10" y="T11"/>
              </a:cxn>
            </a:cxnLst>
            <a:rect l="0" t="0" r="r" b="b"/>
            <a:pathLst>
              <a:path w="130" h="117">
                <a:moveTo>
                  <a:pt x="130" y="0"/>
                </a:moveTo>
                <a:lnTo>
                  <a:pt x="129" y="0"/>
                </a:lnTo>
                <a:lnTo>
                  <a:pt x="0" y="11"/>
                </a:lnTo>
                <a:lnTo>
                  <a:pt x="74" y="117"/>
                </a:lnTo>
                <a:lnTo>
                  <a:pt x="74" y="117"/>
                </a:lnTo>
                <a:lnTo>
                  <a:pt x="130" y="0"/>
                </a:lnTo>
                <a:close/>
              </a:path>
            </a:pathLst>
          </a:custGeom>
          <a:solidFill>
            <a:srgbClr val="124F96"/>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2" name="Freeform 38"/>
          <p:cNvSpPr>
            <a:spLocks/>
          </p:cNvSpPr>
          <p:nvPr/>
        </p:nvSpPr>
        <p:spPr bwMode="auto">
          <a:xfrm>
            <a:off x="6753916" y="1961403"/>
            <a:ext cx="90348" cy="121916"/>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close/>
              </a:path>
            </a:pathLst>
          </a:custGeom>
          <a:solidFill>
            <a:srgbClr val="3D649B"/>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3" name="Freeform 39"/>
          <p:cNvSpPr>
            <a:spLocks/>
          </p:cNvSpPr>
          <p:nvPr/>
        </p:nvSpPr>
        <p:spPr bwMode="auto">
          <a:xfrm>
            <a:off x="6466735" y="2460515"/>
            <a:ext cx="123292" cy="166371"/>
          </a:xfrm>
          <a:custGeom>
            <a:avLst/>
            <a:gdLst>
              <a:gd name="T0" fmla="*/ 26 w 83"/>
              <a:gd name="T1" fmla="*/ 0 h 84"/>
              <a:gd name="T2" fmla="*/ 0 w 83"/>
              <a:gd name="T3" fmla="*/ 57 h 84"/>
              <a:gd name="T4" fmla="*/ 57 w 83"/>
              <a:gd name="T5" fmla="*/ 84 h 84"/>
              <a:gd name="T6" fmla="*/ 57 w 83"/>
              <a:gd name="T7" fmla="*/ 84 h 84"/>
              <a:gd name="T8" fmla="*/ 83 w 83"/>
              <a:gd name="T9" fmla="*/ 26 h 84"/>
              <a:gd name="T10" fmla="*/ 26 w 83"/>
              <a:gd name="T11" fmla="*/ 0 h 84"/>
            </a:gdLst>
            <a:ahLst/>
            <a:cxnLst>
              <a:cxn ang="0">
                <a:pos x="T0" y="T1"/>
              </a:cxn>
              <a:cxn ang="0">
                <a:pos x="T2" y="T3"/>
              </a:cxn>
              <a:cxn ang="0">
                <a:pos x="T4" y="T5"/>
              </a:cxn>
              <a:cxn ang="0">
                <a:pos x="T6" y="T7"/>
              </a:cxn>
              <a:cxn ang="0">
                <a:pos x="T8" y="T9"/>
              </a:cxn>
              <a:cxn ang="0">
                <a:pos x="T10" y="T11"/>
              </a:cxn>
            </a:cxnLst>
            <a:rect l="0" t="0" r="r" b="b"/>
            <a:pathLst>
              <a:path w="83" h="84">
                <a:moveTo>
                  <a:pt x="26" y="0"/>
                </a:moveTo>
                <a:lnTo>
                  <a:pt x="0" y="57"/>
                </a:lnTo>
                <a:lnTo>
                  <a:pt x="57" y="84"/>
                </a:lnTo>
                <a:lnTo>
                  <a:pt x="57" y="84"/>
                </a:lnTo>
                <a:lnTo>
                  <a:pt x="83" y="26"/>
                </a:lnTo>
                <a:lnTo>
                  <a:pt x="26"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74" name="Freeform 41"/>
          <p:cNvSpPr>
            <a:spLocks/>
          </p:cNvSpPr>
          <p:nvPr/>
        </p:nvSpPr>
        <p:spPr bwMode="auto">
          <a:xfrm>
            <a:off x="2197854" y="1874922"/>
            <a:ext cx="63875" cy="83185"/>
          </a:xfrm>
          <a:custGeom>
            <a:avLst/>
            <a:gdLst>
              <a:gd name="T0" fmla="*/ 5 w 43"/>
              <a:gd name="T1" fmla="*/ 0 h 42"/>
              <a:gd name="T2" fmla="*/ 5 w 43"/>
              <a:gd name="T3" fmla="*/ 0 h 42"/>
              <a:gd name="T4" fmla="*/ 0 w 43"/>
              <a:gd name="T5" fmla="*/ 38 h 42"/>
              <a:gd name="T6" fmla="*/ 38 w 43"/>
              <a:gd name="T7" fmla="*/ 42 h 42"/>
              <a:gd name="T8" fmla="*/ 43 w 43"/>
              <a:gd name="T9" fmla="*/ 5 h 42"/>
              <a:gd name="T10" fmla="*/ 43 w 43"/>
              <a:gd name="T11" fmla="*/ 5 h 42"/>
              <a:gd name="T12" fmla="*/ 5 w 4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3" h="42">
                <a:moveTo>
                  <a:pt x="5" y="0"/>
                </a:moveTo>
                <a:lnTo>
                  <a:pt x="5" y="0"/>
                </a:lnTo>
                <a:lnTo>
                  <a:pt x="0" y="38"/>
                </a:lnTo>
                <a:lnTo>
                  <a:pt x="38" y="42"/>
                </a:lnTo>
                <a:lnTo>
                  <a:pt x="43" y="5"/>
                </a:lnTo>
                <a:lnTo>
                  <a:pt x="43" y="5"/>
                </a:lnTo>
                <a:lnTo>
                  <a:pt x="5" y="0"/>
                </a:lnTo>
              </a:path>
            </a:pathLst>
          </a:custGeom>
          <a:solidFill>
            <a:srgbClr val="145098"/>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8" name="Freeform 45"/>
          <p:cNvSpPr>
            <a:spLocks/>
          </p:cNvSpPr>
          <p:nvPr/>
        </p:nvSpPr>
        <p:spPr bwMode="auto">
          <a:xfrm>
            <a:off x="5790424" y="1505865"/>
            <a:ext cx="60903" cy="81204"/>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1" name="Freeform 48"/>
          <p:cNvSpPr>
            <a:spLocks/>
          </p:cNvSpPr>
          <p:nvPr/>
        </p:nvSpPr>
        <p:spPr bwMode="auto">
          <a:xfrm>
            <a:off x="5533872" y="2193133"/>
            <a:ext cx="86156" cy="116856"/>
          </a:xfrm>
          <a:custGeom>
            <a:avLst/>
            <a:gdLst>
              <a:gd name="T0" fmla="*/ 27 w 58"/>
              <a:gd name="T1" fmla="*/ 0 h 59"/>
              <a:gd name="T2" fmla="*/ 27 w 58"/>
              <a:gd name="T3" fmla="*/ 0 h 59"/>
              <a:gd name="T4" fmla="*/ 0 w 58"/>
              <a:gd name="T5" fmla="*/ 31 h 59"/>
              <a:gd name="T6" fmla="*/ 30 w 58"/>
              <a:gd name="T7" fmla="*/ 59 h 59"/>
              <a:gd name="T8" fmla="*/ 58 w 58"/>
              <a:gd name="T9" fmla="*/ 27 h 59"/>
              <a:gd name="T10" fmla="*/ 27 w 58"/>
              <a:gd name="T11" fmla="*/ 0 h 59"/>
            </a:gdLst>
            <a:ahLst/>
            <a:cxnLst>
              <a:cxn ang="0">
                <a:pos x="T0" y="T1"/>
              </a:cxn>
              <a:cxn ang="0">
                <a:pos x="T2" y="T3"/>
              </a:cxn>
              <a:cxn ang="0">
                <a:pos x="T4" y="T5"/>
              </a:cxn>
              <a:cxn ang="0">
                <a:pos x="T6" y="T7"/>
              </a:cxn>
              <a:cxn ang="0">
                <a:pos x="T8" y="T9"/>
              </a:cxn>
              <a:cxn ang="0">
                <a:pos x="T10" y="T11"/>
              </a:cxn>
            </a:cxnLst>
            <a:rect l="0" t="0" r="r" b="b"/>
            <a:pathLst>
              <a:path w="58" h="59">
                <a:moveTo>
                  <a:pt x="27" y="0"/>
                </a:moveTo>
                <a:lnTo>
                  <a:pt x="27" y="0"/>
                </a:lnTo>
                <a:lnTo>
                  <a:pt x="0" y="31"/>
                </a:lnTo>
                <a:lnTo>
                  <a:pt x="30" y="59"/>
                </a:lnTo>
                <a:lnTo>
                  <a:pt x="58" y="27"/>
                </a:lnTo>
                <a:lnTo>
                  <a:pt x="27"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3" name="Freeform 50"/>
          <p:cNvSpPr>
            <a:spLocks/>
          </p:cNvSpPr>
          <p:nvPr/>
        </p:nvSpPr>
        <p:spPr bwMode="auto">
          <a:xfrm>
            <a:off x="6101316" y="1961403"/>
            <a:ext cx="78729" cy="106952"/>
          </a:xfrm>
          <a:custGeom>
            <a:avLst/>
            <a:gdLst>
              <a:gd name="T0" fmla="*/ 10 w 53"/>
              <a:gd name="T1" fmla="*/ 0 h 54"/>
              <a:gd name="T2" fmla="*/ 10 w 53"/>
              <a:gd name="T3" fmla="*/ 0 h 54"/>
              <a:gd name="T4" fmla="*/ 0 w 53"/>
              <a:gd name="T5" fmla="*/ 43 h 54"/>
              <a:gd name="T6" fmla="*/ 0 w 53"/>
              <a:gd name="T7" fmla="*/ 43 h 54"/>
              <a:gd name="T8" fmla="*/ 43 w 53"/>
              <a:gd name="T9" fmla="*/ 54 h 54"/>
              <a:gd name="T10" fmla="*/ 53 w 53"/>
              <a:gd name="T11" fmla="*/ 11 h 54"/>
              <a:gd name="T12" fmla="*/ 10 w 53"/>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10" y="0"/>
                </a:moveTo>
                <a:lnTo>
                  <a:pt x="10" y="0"/>
                </a:lnTo>
                <a:lnTo>
                  <a:pt x="0" y="43"/>
                </a:lnTo>
                <a:lnTo>
                  <a:pt x="0" y="43"/>
                </a:lnTo>
                <a:lnTo>
                  <a:pt x="43" y="54"/>
                </a:lnTo>
                <a:lnTo>
                  <a:pt x="53" y="11"/>
                </a:lnTo>
                <a:lnTo>
                  <a:pt x="1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en-US" dirty="0"/>
          </a:p>
        </p:txBody>
      </p:sp>
      <p:sp>
        <p:nvSpPr>
          <p:cNvPr id="84" name="Freeform 51"/>
          <p:cNvSpPr>
            <a:spLocks noEditPoints="1"/>
          </p:cNvSpPr>
          <p:nvPr/>
        </p:nvSpPr>
        <p:spPr bwMode="auto">
          <a:xfrm>
            <a:off x="5701989" y="1760038"/>
            <a:ext cx="269238" cy="332637"/>
          </a:xfrm>
          <a:custGeom>
            <a:avLst/>
            <a:gdLst>
              <a:gd name="T0" fmla="*/ 92 w 147"/>
              <a:gd name="T1" fmla="*/ 102 h 137"/>
              <a:gd name="T2" fmla="*/ 90 w 147"/>
              <a:gd name="T3" fmla="*/ 94 h 137"/>
              <a:gd name="T4" fmla="*/ 100 w 147"/>
              <a:gd name="T5" fmla="*/ 88 h 137"/>
              <a:gd name="T6" fmla="*/ 104 w 147"/>
              <a:gd name="T7" fmla="*/ 110 h 137"/>
              <a:gd name="T8" fmla="*/ 66 w 147"/>
              <a:gd name="T9" fmla="*/ 115 h 137"/>
              <a:gd name="T10" fmla="*/ 44 w 147"/>
              <a:gd name="T11" fmla="*/ 79 h 137"/>
              <a:gd name="T12" fmla="*/ 56 w 147"/>
              <a:gd name="T13" fmla="*/ 81 h 137"/>
              <a:gd name="T14" fmla="*/ 77 w 147"/>
              <a:gd name="T15" fmla="*/ 97 h 137"/>
              <a:gd name="T16" fmla="*/ 84 w 147"/>
              <a:gd name="T17" fmla="*/ 107 h 137"/>
              <a:gd name="T18" fmla="*/ 101 w 147"/>
              <a:gd name="T19" fmla="*/ 112 h 137"/>
              <a:gd name="T20" fmla="*/ 79 w 147"/>
              <a:gd name="T21" fmla="*/ 93 h 137"/>
              <a:gd name="T22" fmla="*/ 54 w 147"/>
              <a:gd name="T23" fmla="*/ 74 h 137"/>
              <a:gd name="T24" fmla="*/ 77 w 147"/>
              <a:gd name="T25" fmla="*/ 76 h 137"/>
              <a:gd name="T26" fmla="*/ 85 w 147"/>
              <a:gd name="T27" fmla="*/ 74 h 137"/>
              <a:gd name="T28" fmla="*/ 92 w 147"/>
              <a:gd name="T29" fmla="*/ 86 h 137"/>
              <a:gd name="T30" fmla="*/ 86 w 147"/>
              <a:gd name="T31" fmla="*/ 92 h 137"/>
              <a:gd name="T32" fmla="*/ 79 w 147"/>
              <a:gd name="T33" fmla="*/ 93 h 137"/>
              <a:gd name="T34" fmla="*/ 86 w 147"/>
              <a:gd name="T35" fmla="*/ 70 h 137"/>
              <a:gd name="T36" fmla="*/ 93 w 147"/>
              <a:gd name="T37" fmla="*/ 58 h 137"/>
              <a:gd name="T38" fmla="*/ 97 w 147"/>
              <a:gd name="T39" fmla="*/ 59 h 137"/>
              <a:gd name="T40" fmla="*/ 93 w 147"/>
              <a:gd name="T41" fmla="*/ 73 h 137"/>
              <a:gd name="T42" fmla="*/ 52 w 147"/>
              <a:gd name="T43" fmla="*/ 69 h 137"/>
              <a:gd name="T44" fmla="*/ 63 w 147"/>
              <a:gd name="T45" fmla="*/ 46 h 137"/>
              <a:gd name="T46" fmla="*/ 75 w 147"/>
              <a:gd name="T47" fmla="*/ 44 h 137"/>
              <a:gd name="T48" fmla="*/ 91 w 147"/>
              <a:gd name="T49" fmla="*/ 55 h 137"/>
              <a:gd name="T50" fmla="*/ 81 w 147"/>
              <a:gd name="T51" fmla="*/ 61 h 137"/>
              <a:gd name="T52" fmla="*/ 71 w 147"/>
              <a:gd name="T53" fmla="*/ 67 h 137"/>
              <a:gd name="T54" fmla="*/ 53 w 147"/>
              <a:gd name="T55" fmla="*/ 71 h 137"/>
              <a:gd name="T56" fmla="*/ 100 w 147"/>
              <a:gd name="T57" fmla="*/ 59 h 137"/>
              <a:gd name="T58" fmla="*/ 104 w 147"/>
              <a:gd name="T59" fmla="*/ 44 h 137"/>
              <a:gd name="T60" fmla="*/ 125 w 147"/>
              <a:gd name="T61" fmla="*/ 81 h 137"/>
              <a:gd name="T62" fmla="*/ 104 w 147"/>
              <a:gd name="T63" fmla="*/ 87 h 137"/>
              <a:gd name="T64" fmla="*/ 106 w 147"/>
              <a:gd name="T65" fmla="*/ 72 h 137"/>
              <a:gd name="T66" fmla="*/ 91 w 147"/>
              <a:gd name="T67" fmla="*/ 46 h 137"/>
              <a:gd name="T68" fmla="*/ 75 w 147"/>
              <a:gd name="T69" fmla="*/ 35 h 137"/>
              <a:gd name="T70" fmla="*/ 108 w 147"/>
              <a:gd name="T71" fmla="*/ 31 h 137"/>
              <a:gd name="T72" fmla="*/ 101 w 147"/>
              <a:gd name="T73" fmla="*/ 42 h 137"/>
              <a:gd name="T74" fmla="*/ 91 w 147"/>
              <a:gd name="T75" fmla="*/ 46 h 137"/>
              <a:gd name="T76" fmla="*/ 32 w 147"/>
              <a:gd name="T77" fmla="*/ 56 h 137"/>
              <a:gd name="T78" fmla="*/ 59 w 147"/>
              <a:gd name="T79" fmla="*/ 30 h 137"/>
              <a:gd name="T80" fmla="*/ 59 w 147"/>
              <a:gd name="T81" fmla="*/ 46 h 137"/>
              <a:gd name="T82" fmla="*/ 51 w 147"/>
              <a:gd name="T83" fmla="*/ 65 h 137"/>
              <a:gd name="T84" fmla="*/ 38 w 147"/>
              <a:gd name="T85" fmla="*/ 78 h 137"/>
              <a:gd name="T86" fmla="*/ 34 w 147"/>
              <a:gd name="T87" fmla="*/ 86 h 137"/>
              <a:gd name="T88" fmla="*/ 60 w 147"/>
              <a:gd name="T89" fmla="*/ 24 h 137"/>
              <a:gd name="T90" fmla="*/ 91 w 147"/>
              <a:gd name="T91" fmla="*/ 22 h 137"/>
              <a:gd name="T92" fmla="*/ 74 w 147"/>
              <a:gd name="T93" fmla="*/ 31 h 137"/>
              <a:gd name="T94" fmla="*/ 63 w 147"/>
              <a:gd name="T95" fmla="*/ 29 h 137"/>
              <a:gd name="T96" fmla="*/ 16 w 147"/>
              <a:gd name="T97" fmla="*/ 39 h 137"/>
              <a:gd name="T98" fmla="*/ 77 w 147"/>
              <a:gd name="T99" fmla="*/ 137 h 137"/>
              <a:gd name="T100" fmla="*/ 140 w 147"/>
              <a:gd name="T101" fmla="*/ 98 h 137"/>
              <a:gd name="T102" fmla="*/ 147 w 147"/>
              <a:gd name="T103" fmla="*/ 68 h 137"/>
              <a:gd name="T104" fmla="*/ 78 w 147"/>
              <a:gd name="T105"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7" h="137">
                <a:moveTo>
                  <a:pt x="104" y="110"/>
                </a:moveTo>
                <a:cubicBezTo>
                  <a:pt x="92" y="102"/>
                  <a:pt x="92" y="102"/>
                  <a:pt x="92" y="102"/>
                </a:cubicBezTo>
                <a:cubicBezTo>
                  <a:pt x="92" y="101"/>
                  <a:pt x="92" y="101"/>
                  <a:pt x="92" y="101"/>
                </a:cubicBezTo>
                <a:cubicBezTo>
                  <a:pt x="93" y="99"/>
                  <a:pt x="92" y="96"/>
                  <a:pt x="90" y="94"/>
                </a:cubicBezTo>
                <a:cubicBezTo>
                  <a:pt x="95" y="88"/>
                  <a:pt x="95" y="88"/>
                  <a:pt x="95" y="88"/>
                </a:cubicBezTo>
                <a:cubicBezTo>
                  <a:pt x="100" y="88"/>
                  <a:pt x="100" y="88"/>
                  <a:pt x="100" y="88"/>
                </a:cubicBezTo>
                <a:cubicBezTo>
                  <a:pt x="108" y="107"/>
                  <a:pt x="108" y="107"/>
                  <a:pt x="108" y="107"/>
                </a:cubicBezTo>
                <a:cubicBezTo>
                  <a:pt x="107" y="108"/>
                  <a:pt x="105" y="109"/>
                  <a:pt x="104" y="110"/>
                </a:cubicBezTo>
                <a:moveTo>
                  <a:pt x="79" y="117"/>
                </a:moveTo>
                <a:cubicBezTo>
                  <a:pt x="75" y="117"/>
                  <a:pt x="70" y="116"/>
                  <a:pt x="66" y="115"/>
                </a:cubicBezTo>
                <a:cubicBezTo>
                  <a:pt x="52" y="111"/>
                  <a:pt x="41" y="101"/>
                  <a:pt x="35" y="89"/>
                </a:cubicBezTo>
                <a:cubicBezTo>
                  <a:pt x="44" y="79"/>
                  <a:pt x="44" y="79"/>
                  <a:pt x="44" y="79"/>
                </a:cubicBezTo>
                <a:cubicBezTo>
                  <a:pt x="56" y="82"/>
                  <a:pt x="56" y="82"/>
                  <a:pt x="56" y="82"/>
                </a:cubicBezTo>
                <a:cubicBezTo>
                  <a:pt x="56" y="81"/>
                  <a:pt x="56" y="81"/>
                  <a:pt x="56" y="81"/>
                </a:cubicBezTo>
                <a:cubicBezTo>
                  <a:pt x="77" y="96"/>
                  <a:pt x="77" y="96"/>
                  <a:pt x="77" y="96"/>
                </a:cubicBezTo>
                <a:cubicBezTo>
                  <a:pt x="77" y="97"/>
                  <a:pt x="77" y="97"/>
                  <a:pt x="77" y="97"/>
                </a:cubicBezTo>
                <a:cubicBezTo>
                  <a:pt x="76" y="101"/>
                  <a:pt x="78" y="106"/>
                  <a:pt x="82" y="107"/>
                </a:cubicBezTo>
                <a:cubicBezTo>
                  <a:pt x="83" y="107"/>
                  <a:pt x="84" y="107"/>
                  <a:pt x="84" y="107"/>
                </a:cubicBezTo>
                <a:cubicBezTo>
                  <a:pt x="87" y="107"/>
                  <a:pt x="89" y="106"/>
                  <a:pt x="90" y="105"/>
                </a:cubicBezTo>
                <a:cubicBezTo>
                  <a:pt x="101" y="112"/>
                  <a:pt x="101" y="112"/>
                  <a:pt x="101" y="112"/>
                </a:cubicBezTo>
                <a:cubicBezTo>
                  <a:pt x="94" y="115"/>
                  <a:pt x="86" y="117"/>
                  <a:pt x="79" y="117"/>
                </a:cubicBezTo>
                <a:moveTo>
                  <a:pt x="79" y="93"/>
                </a:moveTo>
                <a:cubicBezTo>
                  <a:pt x="54" y="75"/>
                  <a:pt x="54" y="75"/>
                  <a:pt x="54" y="75"/>
                </a:cubicBezTo>
                <a:cubicBezTo>
                  <a:pt x="54" y="74"/>
                  <a:pt x="54" y="74"/>
                  <a:pt x="54" y="74"/>
                </a:cubicBezTo>
                <a:cubicBezTo>
                  <a:pt x="71" y="71"/>
                  <a:pt x="71" y="71"/>
                  <a:pt x="71" y="71"/>
                </a:cubicBezTo>
                <a:cubicBezTo>
                  <a:pt x="72" y="74"/>
                  <a:pt x="74" y="76"/>
                  <a:pt x="77" y="76"/>
                </a:cubicBezTo>
                <a:cubicBezTo>
                  <a:pt x="77" y="76"/>
                  <a:pt x="78" y="76"/>
                  <a:pt x="79" y="76"/>
                </a:cubicBezTo>
                <a:cubicBezTo>
                  <a:pt x="81" y="76"/>
                  <a:pt x="83" y="75"/>
                  <a:pt x="85" y="74"/>
                </a:cubicBezTo>
                <a:cubicBezTo>
                  <a:pt x="92" y="77"/>
                  <a:pt x="92" y="77"/>
                  <a:pt x="92" y="77"/>
                </a:cubicBezTo>
                <a:cubicBezTo>
                  <a:pt x="92" y="86"/>
                  <a:pt x="92" y="86"/>
                  <a:pt x="92" y="86"/>
                </a:cubicBezTo>
                <a:cubicBezTo>
                  <a:pt x="88" y="92"/>
                  <a:pt x="88" y="92"/>
                  <a:pt x="88" y="92"/>
                </a:cubicBezTo>
                <a:cubicBezTo>
                  <a:pt x="87" y="92"/>
                  <a:pt x="87" y="92"/>
                  <a:pt x="86" y="92"/>
                </a:cubicBezTo>
                <a:cubicBezTo>
                  <a:pt x="86" y="92"/>
                  <a:pt x="85" y="92"/>
                  <a:pt x="84" y="92"/>
                </a:cubicBezTo>
                <a:cubicBezTo>
                  <a:pt x="83" y="92"/>
                  <a:pt x="81" y="92"/>
                  <a:pt x="79" y="93"/>
                </a:cubicBezTo>
                <a:moveTo>
                  <a:pt x="93" y="73"/>
                </a:moveTo>
                <a:cubicBezTo>
                  <a:pt x="86" y="70"/>
                  <a:pt x="86" y="70"/>
                  <a:pt x="86" y="70"/>
                </a:cubicBezTo>
                <a:cubicBezTo>
                  <a:pt x="87" y="68"/>
                  <a:pt x="86" y="66"/>
                  <a:pt x="85" y="65"/>
                </a:cubicBezTo>
                <a:cubicBezTo>
                  <a:pt x="93" y="58"/>
                  <a:pt x="93" y="58"/>
                  <a:pt x="93" y="58"/>
                </a:cubicBezTo>
                <a:cubicBezTo>
                  <a:pt x="94" y="58"/>
                  <a:pt x="95" y="59"/>
                  <a:pt x="96" y="59"/>
                </a:cubicBezTo>
                <a:cubicBezTo>
                  <a:pt x="97" y="59"/>
                  <a:pt x="97" y="59"/>
                  <a:pt x="97" y="59"/>
                </a:cubicBezTo>
                <a:cubicBezTo>
                  <a:pt x="97" y="73"/>
                  <a:pt x="97" y="73"/>
                  <a:pt x="97" y="73"/>
                </a:cubicBezTo>
                <a:cubicBezTo>
                  <a:pt x="93" y="73"/>
                  <a:pt x="93" y="73"/>
                  <a:pt x="93" y="73"/>
                </a:cubicBezTo>
                <a:moveTo>
                  <a:pt x="53" y="71"/>
                </a:moveTo>
                <a:cubicBezTo>
                  <a:pt x="52" y="69"/>
                  <a:pt x="52" y="69"/>
                  <a:pt x="52" y="69"/>
                </a:cubicBezTo>
                <a:cubicBezTo>
                  <a:pt x="53" y="69"/>
                  <a:pt x="53" y="69"/>
                  <a:pt x="53" y="68"/>
                </a:cubicBezTo>
                <a:cubicBezTo>
                  <a:pt x="63" y="46"/>
                  <a:pt x="63" y="46"/>
                  <a:pt x="63" y="46"/>
                </a:cubicBezTo>
                <a:cubicBezTo>
                  <a:pt x="76" y="45"/>
                  <a:pt x="76" y="45"/>
                  <a:pt x="76" y="45"/>
                </a:cubicBezTo>
                <a:cubicBezTo>
                  <a:pt x="75" y="44"/>
                  <a:pt x="75" y="44"/>
                  <a:pt x="75" y="44"/>
                </a:cubicBezTo>
                <a:cubicBezTo>
                  <a:pt x="90" y="49"/>
                  <a:pt x="90" y="49"/>
                  <a:pt x="90" y="49"/>
                </a:cubicBezTo>
                <a:cubicBezTo>
                  <a:pt x="89" y="51"/>
                  <a:pt x="90" y="53"/>
                  <a:pt x="91" y="55"/>
                </a:cubicBezTo>
                <a:cubicBezTo>
                  <a:pt x="83" y="62"/>
                  <a:pt x="83" y="62"/>
                  <a:pt x="83" y="62"/>
                </a:cubicBezTo>
                <a:cubicBezTo>
                  <a:pt x="82" y="62"/>
                  <a:pt x="82" y="62"/>
                  <a:pt x="81" y="61"/>
                </a:cubicBezTo>
                <a:cubicBezTo>
                  <a:pt x="80" y="61"/>
                  <a:pt x="79" y="61"/>
                  <a:pt x="79" y="61"/>
                </a:cubicBezTo>
                <a:cubicBezTo>
                  <a:pt x="75" y="61"/>
                  <a:pt x="72" y="63"/>
                  <a:pt x="71" y="67"/>
                </a:cubicBezTo>
                <a:cubicBezTo>
                  <a:pt x="71" y="67"/>
                  <a:pt x="71" y="67"/>
                  <a:pt x="71" y="68"/>
                </a:cubicBezTo>
                <a:cubicBezTo>
                  <a:pt x="53" y="71"/>
                  <a:pt x="53" y="71"/>
                  <a:pt x="53" y="71"/>
                </a:cubicBezTo>
                <a:moveTo>
                  <a:pt x="100" y="73"/>
                </a:moveTo>
                <a:cubicBezTo>
                  <a:pt x="100" y="59"/>
                  <a:pt x="100" y="59"/>
                  <a:pt x="100" y="59"/>
                </a:cubicBezTo>
                <a:cubicBezTo>
                  <a:pt x="103" y="58"/>
                  <a:pt x="106" y="56"/>
                  <a:pt x="107" y="53"/>
                </a:cubicBezTo>
                <a:cubicBezTo>
                  <a:pt x="108" y="50"/>
                  <a:pt x="107" y="46"/>
                  <a:pt x="104" y="44"/>
                </a:cubicBezTo>
                <a:cubicBezTo>
                  <a:pt x="111" y="33"/>
                  <a:pt x="111" y="33"/>
                  <a:pt x="111" y="33"/>
                </a:cubicBezTo>
                <a:cubicBezTo>
                  <a:pt x="124" y="45"/>
                  <a:pt x="130" y="63"/>
                  <a:pt x="125" y="81"/>
                </a:cubicBezTo>
                <a:cubicBezTo>
                  <a:pt x="123" y="91"/>
                  <a:pt x="118" y="99"/>
                  <a:pt x="111" y="105"/>
                </a:cubicBezTo>
                <a:cubicBezTo>
                  <a:pt x="104" y="87"/>
                  <a:pt x="104" y="87"/>
                  <a:pt x="104" y="87"/>
                </a:cubicBezTo>
                <a:cubicBezTo>
                  <a:pt x="107" y="87"/>
                  <a:pt x="107" y="87"/>
                  <a:pt x="107" y="87"/>
                </a:cubicBezTo>
                <a:cubicBezTo>
                  <a:pt x="106" y="72"/>
                  <a:pt x="106" y="72"/>
                  <a:pt x="106" y="72"/>
                </a:cubicBezTo>
                <a:cubicBezTo>
                  <a:pt x="100" y="73"/>
                  <a:pt x="100" y="73"/>
                  <a:pt x="100" y="73"/>
                </a:cubicBezTo>
                <a:moveTo>
                  <a:pt x="91" y="46"/>
                </a:moveTo>
                <a:cubicBezTo>
                  <a:pt x="75" y="40"/>
                  <a:pt x="75" y="40"/>
                  <a:pt x="75" y="40"/>
                </a:cubicBezTo>
                <a:cubicBezTo>
                  <a:pt x="75" y="35"/>
                  <a:pt x="75" y="35"/>
                  <a:pt x="75" y="35"/>
                </a:cubicBezTo>
                <a:cubicBezTo>
                  <a:pt x="105" y="28"/>
                  <a:pt x="105" y="28"/>
                  <a:pt x="105" y="28"/>
                </a:cubicBezTo>
                <a:cubicBezTo>
                  <a:pt x="106" y="29"/>
                  <a:pt x="107" y="30"/>
                  <a:pt x="108" y="31"/>
                </a:cubicBezTo>
                <a:cubicBezTo>
                  <a:pt x="101" y="42"/>
                  <a:pt x="101" y="42"/>
                  <a:pt x="101" y="42"/>
                </a:cubicBezTo>
                <a:cubicBezTo>
                  <a:pt x="101" y="42"/>
                  <a:pt x="101" y="42"/>
                  <a:pt x="101" y="42"/>
                </a:cubicBezTo>
                <a:cubicBezTo>
                  <a:pt x="100" y="42"/>
                  <a:pt x="99" y="42"/>
                  <a:pt x="98" y="42"/>
                </a:cubicBezTo>
                <a:cubicBezTo>
                  <a:pt x="95" y="42"/>
                  <a:pt x="92" y="44"/>
                  <a:pt x="91" y="46"/>
                </a:cubicBezTo>
                <a:moveTo>
                  <a:pt x="34" y="86"/>
                </a:moveTo>
                <a:cubicBezTo>
                  <a:pt x="30" y="76"/>
                  <a:pt x="29" y="66"/>
                  <a:pt x="32" y="56"/>
                </a:cubicBezTo>
                <a:cubicBezTo>
                  <a:pt x="36" y="42"/>
                  <a:pt x="45" y="32"/>
                  <a:pt x="57" y="26"/>
                </a:cubicBezTo>
                <a:cubicBezTo>
                  <a:pt x="59" y="30"/>
                  <a:pt x="59" y="30"/>
                  <a:pt x="59" y="30"/>
                </a:cubicBezTo>
                <a:cubicBezTo>
                  <a:pt x="57" y="30"/>
                  <a:pt x="57" y="30"/>
                  <a:pt x="57" y="30"/>
                </a:cubicBezTo>
                <a:cubicBezTo>
                  <a:pt x="59" y="46"/>
                  <a:pt x="59" y="46"/>
                  <a:pt x="59" y="46"/>
                </a:cubicBezTo>
                <a:cubicBezTo>
                  <a:pt x="59" y="46"/>
                  <a:pt x="59" y="46"/>
                  <a:pt x="59" y="46"/>
                </a:cubicBezTo>
                <a:cubicBezTo>
                  <a:pt x="51" y="65"/>
                  <a:pt x="51" y="65"/>
                  <a:pt x="51" y="65"/>
                </a:cubicBezTo>
                <a:cubicBezTo>
                  <a:pt x="51" y="64"/>
                  <a:pt x="51" y="64"/>
                  <a:pt x="51" y="64"/>
                </a:cubicBezTo>
                <a:cubicBezTo>
                  <a:pt x="38" y="78"/>
                  <a:pt x="38" y="78"/>
                  <a:pt x="38" y="78"/>
                </a:cubicBezTo>
                <a:cubicBezTo>
                  <a:pt x="40" y="78"/>
                  <a:pt x="40" y="78"/>
                  <a:pt x="40" y="78"/>
                </a:cubicBezTo>
                <a:cubicBezTo>
                  <a:pt x="34" y="86"/>
                  <a:pt x="34" y="86"/>
                  <a:pt x="34" y="86"/>
                </a:cubicBezTo>
                <a:moveTo>
                  <a:pt x="63" y="29"/>
                </a:moveTo>
                <a:cubicBezTo>
                  <a:pt x="60" y="24"/>
                  <a:pt x="60" y="24"/>
                  <a:pt x="60" y="24"/>
                </a:cubicBezTo>
                <a:cubicBezTo>
                  <a:pt x="66" y="22"/>
                  <a:pt x="72" y="21"/>
                  <a:pt x="79" y="21"/>
                </a:cubicBezTo>
                <a:cubicBezTo>
                  <a:pt x="83" y="21"/>
                  <a:pt x="87" y="21"/>
                  <a:pt x="91" y="22"/>
                </a:cubicBezTo>
                <a:cubicBezTo>
                  <a:pt x="94" y="23"/>
                  <a:pt x="97" y="24"/>
                  <a:pt x="100" y="26"/>
                </a:cubicBezTo>
                <a:cubicBezTo>
                  <a:pt x="74" y="31"/>
                  <a:pt x="74" y="31"/>
                  <a:pt x="74" y="31"/>
                </a:cubicBezTo>
                <a:cubicBezTo>
                  <a:pt x="74" y="28"/>
                  <a:pt x="74" y="28"/>
                  <a:pt x="74" y="28"/>
                </a:cubicBezTo>
                <a:cubicBezTo>
                  <a:pt x="63" y="29"/>
                  <a:pt x="63" y="29"/>
                  <a:pt x="63" y="29"/>
                </a:cubicBezTo>
                <a:moveTo>
                  <a:pt x="78" y="0"/>
                </a:moveTo>
                <a:cubicBezTo>
                  <a:pt x="52" y="0"/>
                  <a:pt x="28" y="14"/>
                  <a:pt x="16" y="39"/>
                </a:cubicBezTo>
                <a:cubicBezTo>
                  <a:pt x="0" y="74"/>
                  <a:pt x="15" y="115"/>
                  <a:pt x="49" y="131"/>
                </a:cubicBezTo>
                <a:cubicBezTo>
                  <a:pt x="58" y="135"/>
                  <a:pt x="67" y="137"/>
                  <a:pt x="77" y="137"/>
                </a:cubicBezTo>
                <a:cubicBezTo>
                  <a:pt x="80" y="137"/>
                  <a:pt x="80" y="137"/>
                  <a:pt x="80" y="137"/>
                </a:cubicBezTo>
                <a:cubicBezTo>
                  <a:pt x="105" y="137"/>
                  <a:pt x="129" y="122"/>
                  <a:pt x="140" y="98"/>
                </a:cubicBezTo>
                <a:cubicBezTo>
                  <a:pt x="145" y="89"/>
                  <a:pt x="147" y="79"/>
                  <a:pt x="147" y="70"/>
                </a:cubicBezTo>
                <a:cubicBezTo>
                  <a:pt x="147" y="68"/>
                  <a:pt x="147" y="68"/>
                  <a:pt x="147" y="68"/>
                </a:cubicBezTo>
                <a:cubicBezTo>
                  <a:pt x="147" y="42"/>
                  <a:pt x="132" y="18"/>
                  <a:pt x="108" y="6"/>
                </a:cubicBezTo>
                <a:cubicBezTo>
                  <a:pt x="98" y="2"/>
                  <a:pt x="88" y="0"/>
                  <a:pt x="78" y="0"/>
                </a:cubicBezTo>
              </a:path>
            </a:pathLst>
          </a:custGeom>
          <a:solidFill>
            <a:srgbClr val="84A2CD"/>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nvGrpSpPr>
          <p:cNvPr id="7195" name="Group 7194"/>
          <p:cNvGrpSpPr/>
          <p:nvPr/>
        </p:nvGrpSpPr>
        <p:grpSpPr>
          <a:xfrm>
            <a:off x="3220855" y="1504753"/>
            <a:ext cx="342870" cy="450072"/>
            <a:chOff x="11775572" y="1451125"/>
            <a:chExt cx="267767" cy="263615"/>
          </a:xfrm>
        </p:grpSpPr>
        <p:sp>
          <p:nvSpPr>
            <p:cNvPr id="85" name="Freeform 52"/>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6" name="Freeform 53"/>
            <p:cNvSpPr>
              <a:spLocks/>
            </p:cNvSpPr>
            <p:nvPr/>
          </p:nvSpPr>
          <p:spPr bwMode="auto">
            <a:xfrm>
              <a:off x="11862762" y="1565289"/>
              <a:ext cx="35287" cy="33211"/>
            </a:xfrm>
            <a:custGeom>
              <a:avLst/>
              <a:gdLst>
                <a:gd name="T0" fmla="*/ 15 w 17"/>
                <a:gd name="T1" fmla="*/ 0 h 16"/>
                <a:gd name="T2" fmla="*/ 0 w 17"/>
                <a:gd name="T3" fmla="*/ 3 h 16"/>
                <a:gd name="T4" fmla="*/ 3 w 17"/>
                <a:gd name="T5" fmla="*/ 16 h 16"/>
                <a:gd name="T6" fmla="*/ 17 w 17"/>
                <a:gd name="T7" fmla="*/ 14 h 16"/>
                <a:gd name="T8" fmla="*/ 15 w 17"/>
                <a:gd name="T9" fmla="*/ 0 h 16"/>
              </a:gdLst>
              <a:ahLst/>
              <a:cxnLst>
                <a:cxn ang="0">
                  <a:pos x="T0" y="T1"/>
                </a:cxn>
                <a:cxn ang="0">
                  <a:pos x="T2" y="T3"/>
                </a:cxn>
                <a:cxn ang="0">
                  <a:pos x="T4" y="T5"/>
                </a:cxn>
                <a:cxn ang="0">
                  <a:pos x="T6" y="T7"/>
                </a:cxn>
                <a:cxn ang="0">
                  <a:pos x="T8" y="T9"/>
                </a:cxn>
              </a:cxnLst>
              <a:rect l="0" t="0" r="r" b="b"/>
              <a:pathLst>
                <a:path w="17" h="16">
                  <a:moveTo>
                    <a:pt x="15" y="0"/>
                  </a:moveTo>
                  <a:lnTo>
                    <a:pt x="0" y="3"/>
                  </a:lnTo>
                  <a:lnTo>
                    <a:pt x="3" y="16"/>
                  </a:lnTo>
                  <a:lnTo>
                    <a:pt x="17" y="14"/>
                  </a:lnTo>
                  <a:lnTo>
                    <a:pt x="15"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7" name="Freeform 54"/>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close/>
                </a:path>
              </a:pathLst>
            </a:custGeom>
            <a:solidFill>
              <a:srgbClr val="455A8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88" name="Freeform 55"/>
            <p:cNvSpPr>
              <a:spLocks/>
            </p:cNvSpPr>
            <p:nvPr/>
          </p:nvSpPr>
          <p:spPr bwMode="auto">
            <a:xfrm>
              <a:off x="11927109" y="1625485"/>
              <a:ext cx="16606" cy="20757"/>
            </a:xfrm>
            <a:custGeom>
              <a:avLst/>
              <a:gdLst>
                <a:gd name="T0" fmla="*/ 7 w 8"/>
                <a:gd name="T1" fmla="*/ 0 h 10"/>
                <a:gd name="T2" fmla="*/ 0 w 8"/>
                <a:gd name="T3" fmla="*/ 6 h 10"/>
                <a:gd name="T4" fmla="*/ 8 w 8"/>
                <a:gd name="T5" fmla="*/ 10 h 10"/>
                <a:gd name="T6" fmla="*/ 7 w 8"/>
                <a:gd name="T7" fmla="*/ 0 h 10"/>
              </a:gdLst>
              <a:ahLst/>
              <a:cxnLst>
                <a:cxn ang="0">
                  <a:pos x="T0" y="T1"/>
                </a:cxn>
                <a:cxn ang="0">
                  <a:pos x="T2" y="T3"/>
                </a:cxn>
                <a:cxn ang="0">
                  <a:pos x="T4" y="T5"/>
                </a:cxn>
                <a:cxn ang="0">
                  <a:pos x="T6" y="T7"/>
                </a:cxn>
              </a:cxnLst>
              <a:rect l="0" t="0" r="r" b="b"/>
              <a:pathLst>
                <a:path w="8" h="10">
                  <a:moveTo>
                    <a:pt x="7" y="0"/>
                  </a:moveTo>
                  <a:lnTo>
                    <a:pt x="0" y="6"/>
                  </a:lnTo>
                  <a:lnTo>
                    <a:pt x="8" y="10"/>
                  </a:lnTo>
                  <a:lnTo>
                    <a:pt x="7" y="0"/>
                  </a:ln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pPr lvl="0"/>
              <a:endParaRPr lang="en-US" dirty="0"/>
            </a:p>
          </p:txBody>
        </p:sp>
        <p:sp>
          <p:nvSpPr>
            <p:cNvPr id="89" name="Freeform 56"/>
            <p:cNvSpPr>
              <a:spLocks noEditPoints="1"/>
            </p:cNvSpPr>
            <p:nvPr/>
          </p:nvSpPr>
          <p:spPr bwMode="auto">
            <a:xfrm>
              <a:off x="11775572" y="1451125"/>
              <a:ext cx="267767" cy="263615"/>
            </a:xfrm>
            <a:custGeom>
              <a:avLst/>
              <a:gdLst>
                <a:gd name="T0" fmla="*/ 110 w 175"/>
                <a:gd name="T1" fmla="*/ 101 h 171"/>
                <a:gd name="T2" fmla="*/ 117 w 175"/>
                <a:gd name="T3" fmla="*/ 108 h 171"/>
                <a:gd name="T4" fmla="*/ 121 w 175"/>
                <a:gd name="T5" fmla="*/ 110 h 171"/>
                <a:gd name="T6" fmla="*/ 124 w 175"/>
                <a:gd name="T7" fmla="*/ 120 h 171"/>
                <a:gd name="T8" fmla="*/ 122 w 175"/>
                <a:gd name="T9" fmla="*/ 126 h 171"/>
                <a:gd name="T10" fmla="*/ 117 w 175"/>
                <a:gd name="T11" fmla="*/ 129 h 171"/>
                <a:gd name="T12" fmla="*/ 111 w 175"/>
                <a:gd name="T13" fmla="*/ 135 h 171"/>
                <a:gd name="T14" fmla="*/ 103 w 175"/>
                <a:gd name="T15" fmla="*/ 135 h 171"/>
                <a:gd name="T16" fmla="*/ 96 w 175"/>
                <a:gd name="T17" fmla="*/ 129 h 171"/>
                <a:gd name="T18" fmla="*/ 92 w 175"/>
                <a:gd name="T19" fmla="*/ 127 h 171"/>
                <a:gd name="T20" fmla="*/ 89 w 175"/>
                <a:gd name="T21" fmla="*/ 116 h 171"/>
                <a:gd name="T22" fmla="*/ 91 w 175"/>
                <a:gd name="T23" fmla="*/ 110 h 171"/>
                <a:gd name="T24" fmla="*/ 96 w 175"/>
                <a:gd name="T25" fmla="*/ 108 h 171"/>
                <a:gd name="T26" fmla="*/ 103 w 175"/>
                <a:gd name="T27" fmla="*/ 102 h 171"/>
                <a:gd name="T28" fmla="*/ 65 w 175"/>
                <a:gd name="T29" fmla="*/ 59 h 171"/>
                <a:gd name="T30" fmla="*/ 79 w 175"/>
                <a:gd name="T31" fmla="*/ 54 h 171"/>
                <a:gd name="T32" fmla="*/ 90 w 175"/>
                <a:gd name="T33" fmla="*/ 61 h 171"/>
                <a:gd name="T34" fmla="*/ 100 w 175"/>
                <a:gd name="T35" fmla="*/ 78 h 171"/>
                <a:gd name="T36" fmla="*/ 101 w 175"/>
                <a:gd name="T37" fmla="*/ 85 h 171"/>
                <a:gd name="T38" fmla="*/ 96 w 175"/>
                <a:gd name="T39" fmla="*/ 103 h 171"/>
                <a:gd name="T40" fmla="*/ 86 w 175"/>
                <a:gd name="T41" fmla="*/ 112 h 171"/>
                <a:gd name="T42" fmla="*/ 73 w 175"/>
                <a:gd name="T43" fmla="*/ 111 h 171"/>
                <a:gd name="T44" fmla="*/ 59 w 175"/>
                <a:gd name="T45" fmla="*/ 116 h 171"/>
                <a:gd name="T46" fmla="*/ 48 w 175"/>
                <a:gd name="T47" fmla="*/ 109 h 171"/>
                <a:gd name="T48" fmla="*/ 38 w 175"/>
                <a:gd name="T49" fmla="*/ 92 h 171"/>
                <a:gd name="T50" fmla="*/ 37 w 175"/>
                <a:gd name="T51" fmla="*/ 85 h 171"/>
                <a:gd name="T52" fmla="*/ 39 w 175"/>
                <a:gd name="T53" fmla="*/ 73 h 171"/>
                <a:gd name="T54" fmla="*/ 47 w 175"/>
                <a:gd name="T55" fmla="*/ 68 h 171"/>
                <a:gd name="T56" fmla="*/ 58 w 175"/>
                <a:gd name="T57" fmla="*/ 55 h 171"/>
                <a:gd name="T58" fmla="*/ 54 w 175"/>
                <a:gd name="T59" fmla="*/ 0 h 171"/>
                <a:gd name="T60" fmla="*/ 0 w 175"/>
                <a:gd name="T61" fmla="*/ 171 h 171"/>
                <a:gd name="T62" fmla="*/ 175 w 175"/>
                <a:gd name="T63" fmla="*/ 132 h 171"/>
                <a:gd name="T64" fmla="*/ 54 w 175"/>
                <a:gd name="T65"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5" h="171">
                  <a:moveTo>
                    <a:pt x="106" y="104"/>
                  </a:moveTo>
                  <a:cubicBezTo>
                    <a:pt x="108" y="104"/>
                    <a:pt x="109" y="103"/>
                    <a:pt x="110" y="101"/>
                  </a:cubicBezTo>
                  <a:cubicBezTo>
                    <a:pt x="111" y="102"/>
                    <a:pt x="112" y="102"/>
                    <a:pt x="114" y="103"/>
                  </a:cubicBezTo>
                  <a:cubicBezTo>
                    <a:pt x="113" y="105"/>
                    <a:pt x="115" y="108"/>
                    <a:pt x="117" y="108"/>
                  </a:cubicBezTo>
                  <a:cubicBezTo>
                    <a:pt x="118" y="108"/>
                    <a:pt x="119" y="107"/>
                    <a:pt x="119" y="107"/>
                  </a:cubicBezTo>
                  <a:cubicBezTo>
                    <a:pt x="120" y="108"/>
                    <a:pt x="121" y="109"/>
                    <a:pt x="121" y="110"/>
                  </a:cubicBezTo>
                  <a:cubicBezTo>
                    <a:pt x="119" y="112"/>
                    <a:pt x="119" y="116"/>
                    <a:pt x="124" y="116"/>
                  </a:cubicBezTo>
                  <a:cubicBezTo>
                    <a:pt x="124" y="118"/>
                    <a:pt x="124" y="119"/>
                    <a:pt x="124" y="120"/>
                  </a:cubicBezTo>
                  <a:cubicBezTo>
                    <a:pt x="124" y="120"/>
                    <a:pt x="123" y="120"/>
                    <a:pt x="123" y="120"/>
                  </a:cubicBezTo>
                  <a:cubicBezTo>
                    <a:pt x="120" y="120"/>
                    <a:pt x="119" y="125"/>
                    <a:pt x="122" y="126"/>
                  </a:cubicBezTo>
                  <a:cubicBezTo>
                    <a:pt x="121" y="128"/>
                    <a:pt x="120" y="129"/>
                    <a:pt x="119" y="130"/>
                  </a:cubicBezTo>
                  <a:cubicBezTo>
                    <a:pt x="119" y="129"/>
                    <a:pt x="118" y="129"/>
                    <a:pt x="117" y="129"/>
                  </a:cubicBezTo>
                  <a:cubicBezTo>
                    <a:pt x="115" y="129"/>
                    <a:pt x="113" y="131"/>
                    <a:pt x="114" y="133"/>
                  </a:cubicBezTo>
                  <a:cubicBezTo>
                    <a:pt x="113" y="135"/>
                    <a:pt x="112" y="134"/>
                    <a:pt x="111" y="135"/>
                  </a:cubicBezTo>
                  <a:cubicBezTo>
                    <a:pt x="110" y="133"/>
                    <a:pt x="108" y="132"/>
                    <a:pt x="107" y="132"/>
                  </a:cubicBezTo>
                  <a:cubicBezTo>
                    <a:pt x="105" y="132"/>
                    <a:pt x="104" y="133"/>
                    <a:pt x="103" y="135"/>
                  </a:cubicBezTo>
                  <a:cubicBezTo>
                    <a:pt x="102" y="135"/>
                    <a:pt x="101" y="134"/>
                    <a:pt x="99" y="134"/>
                  </a:cubicBezTo>
                  <a:cubicBezTo>
                    <a:pt x="101" y="131"/>
                    <a:pt x="98" y="129"/>
                    <a:pt x="96" y="129"/>
                  </a:cubicBezTo>
                  <a:cubicBezTo>
                    <a:pt x="95" y="129"/>
                    <a:pt x="95" y="129"/>
                    <a:pt x="94" y="129"/>
                  </a:cubicBezTo>
                  <a:cubicBezTo>
                    <a:pt x="93" y="129"/>
                    <a:pt x="92" y="128"/>
                    <a:pt x="92" y="127"/>
                  </a:cubicBezTo>
                  <a:cubicBezTo>
                    <a:pt x="94" y="125"/>
                    <a:pt x="94" y="120"/>
                    <a:pt x="90" y="120"/>
                  </a:cubicBezTo>
                  <a:cubicBezTo>
                    <a:pt x="89" y="119"/>
                    <a:pt x="89" y="118"/>
                    <a:pt x="89" y="116"/>
                  </a:cubicBezTo>
                  <a:cubicBezTo>
                    <a:pt x="90" y="116"/>
                    <a:pt x="90" y="116"/>
                    <a:pt x="90" y="116"/>
                  </a:cubicBezTo>
                  <a:cubicBezTo>
                    <a:pt x="93" y="116"/>
                    <a:pt x="94" y="112"/>
                    <a:pt x="91" y="110"/>
                  </a:cubicBezTo>
                  <a:cubicBezTo>
                    <a:pt x="92" y="109"/>
                    <a:pt x="93" y="108"/>
                    <a:pt x="94" y="107"/>
                  </a:cubicBezTo>
                  <a:cubicBezTo>
                    <a:pt x="95" y="107"/>
                    <a:pt x="95" y="108"/>
                    <a:pt x="96" y="108"/>
                  </a:cubicBezTo>
                  <a:cubicBezTo>
                    <a:pt x="99" y="108"/>
                    <a:pt x="100" y="105"/>
                    <a:pt x="99" y="103"/>
                  </a:cubicBezTo>
                  <a:cubicBezTo>
                    <a:pt x="100" y="102"/>
                    <a:pt x="101" y="102"/>
                    <a:pt x="103" y="102"/>
                  </a:cubicBezTo>
                  <a:cubicBezTo>
                    <a:pt x="103" y="103"/>
                    <a:pt x="105" y="104"/>
                    <a:pt x="106" y="104"/>
                  </a:cubicBezTo>
                  <a:moveTo>
                    <a:pt x="65" y="59"/>
                  </a:moveTo>
                  <a:cubicBezTo>
                    <a:pt x="68" y="59"/>
                    <a:pt x="71" y="57"/>
                    <a:pt x="71" y="53"/>
                  </a:cubicBezTo>
                  <a:cubicBezTo>
                    <a:pt x="74" y="53"/>
                    <a:pt x="77" y="54"/>
                    <a:pt x="79" y="54"/>
                  </a:cubicBezTo>
                  <a:cubicBezTo>
                    <a:pt x="78" y="59"/>
                    <a:pt x="82" y="63"/>
                    <a:pt x="86" y="63"/>
                  </a:cubicBezTo>
                  <a:cubicBezTo>
                    <a:pt x="87" y="63"/>
                    <a:pt x="89" y="62"/>
                    <a:pt x="90" y="61"/>
                  </a:cubicBezTo>
                  <a:cubicBezTo>
                    <a:pt x="93" y="62"/>
                    <a:pt x="94" y="64"/>
                    <a:pt x="95" y="66"/>
                  </a:cubicBezTo>
                  <a:cubicBezTo>
                    <a:pt x="91" y="70"/>
                    <a:pt x="92" y="78"/>
                    <a:pt x="100" y="78"/>
                  </a:cubicBezTo>
                  <a:cubicBezTo>
                    <a:pt x="100" y="78"/>
                    <a:pt x="100" y="78"/>
                    <a:pt x="100" y="78"/>
                  </a:cubicBezTo>
                  <a:cubicBezTo>
                    <a:pt x="101" y="80"/>
                    <a:pt x="101" y="83"/>
                    <a:pt x="101" y="85"/>
                  </a:cubicBezTo>
                  <a:cubicBezTo>
                    <a:pt x="94" y="85"/>
                    <a:pt x="93" y="94"/>
                    <a:pt x="99" y="97"/>
                  </a:cubicBezTo>
                  <a:cubicBezTo>
                    <a:pt x="98" y="99"/>
                    <a:pt x="97" y="101"/>
                    <a:pt x="96" y="103"/>
                  </a:cubicBezTo>
                  <a:cubicBezTo>
                    <a:pt x="94" y="103"/>
                    <a:pt x="93" y="102"/>
                    <a:pt x="92" y="102"/>
                  </a:cubicBezTo>
                  <a:cubicBezTo>
                    <a:pt x="87" y="102"/>
                    <a:pt x="84" y="107"/>
                    <a:pt x="86" y="112"/>
                  </a:cubicBezTo>
                  <a:cubicBezTo>
                    <a:pt x="85" y="114"/>
                    <a:pt x="83" y="114"/>
                    <a:pt x="80" y="115"/>
                  </a:cubicBezTo>
                  <a:cubicBezTo>
                    <a:pt x="79" y="113"/>
                    <a:pt x="76" y="111"/>
                    <a:pt x="73" y="111"/>
                  </a:cubicBezTo>
                  <a:cubicBezTo>
                    <a:pt x="70" y="111"/>
                    <a:pt x="67" y="113"/>
                    <a:pt x="67" y="117"/>
                  </a:cubicBezTo>
                  <a:cubicBezTo>
                    <a:pt x="64" y="117"/>
                    <a:pt x="62" y="116"/>
                    <a:pt x="59" y="116"/>
                  </a:cubicBezTo>
                  <a:cubicBezTo>
                    <a:pt x="61" y="111"/>
                    <a:pt x="57" y="107"/>
                    <a:pt x="53" y="107"/>
                  </a:cubicBezTo>
                  <a:cubicBezTo>
                    <a:pt x="51" y="107"/>
                    <a:pt x="49" y="108"/>
                    <a:pt x="48" y="109"/>
                  </a:cubicBezTo>
                  <a:cubicBezTo>
                    <a:pt x="46" y="108"/>
                    <a:pt x="44" y="106"/>
                    <a:pt x="43" y="104"/>
                  </a:cubicBezTo>
                  <a:cubicBezTo>
                    <a:pt x="48" y="100"/>
                    <a:pt x="46" y="92"/>
                    <a:pt x="38" y="92"/>
                  </a:cubicBezTo>
                  <a:cubicBezTo>
                    <a:pt x="38" y="92"/>
                    <a:pt x="38" y="92"/>
                    <a:pt x="38" y="92"/>
                  </a:cubicBezTo>
                  <a:cubicBezTo>
                    <a:pt x="37" y="90"/>
                    <a:pt x="37" y="87"/>
                    <a:pt x="37" y="85"/>
                  </a:cubicBezTo>
                  <a:cubicBezTo>
                    <a:pt x="37" y="85"/>
                    <a:pt x="37" y="85"/>
                    <a:pt x="37" y="85"/>
                  </a:cubicBezTo>
                  <a:cubicBezTo>
                    <a:pt x="44" y="85"/>
                    <a:pt x="45" y="75"/>
                    <a:pt x="39" y="73"/>
                  </a:cubicBezTo>
                  <a:cubicBezTo>
                    <a:pt x="40" y="71"/>
                    <a:pt x="42" y="69"/>
                    <a:pt x="43" y="67"/>
                  </a:cubicBezTo>
                  <a:cubicBezTo>
                    <a:pt x="44" y="67"/>
                    <a:pt x="46" y="68"/>
                    <a:pt x="47" y="68"/>
                  </a:cubicBezTo>
                  <a:cubicBezTo>
                    <a:pt x="52" y="68"/>
                    <a:pt x="54" y="63"/>
                    <a:pt x="52" y="58"/>
                  </a:cubicBezTo>
                  <a:cubicBezTo>
                    <a:pt x="53" y="56"/>
                    <a:pt x="56" y="56"/>
                    <a:pt x="58" y="55"/>
                  </a:cubicBezTo>
                  <a:cubicBezTo>
                    <a:pt x="59" y="57"/>
                    <a:pt x="62" y="59"/>
                    <a:pt x="65" y="59"/>
                  </a:cubicBezTo>
                  <a:moveTo>
                    <a:pt x="54" y="0"/>
                  </a:moveTo>
                  <a:cubicBezTo>
                    <a:pt x="54" y="0"/>
                    <a:pt x="54" y="0"/>
                    <a:pt x="54" y="0"/>
                  </a:cubicBezTo>
                  <a:cubicBezTo>
                    <a:pt x="0" y="171"/>
                    <a:pt x="0" y="171"/>
                    <a:pt x="0" y="171"/>
                  </a:cubicBezTo>
                  <a:cubicBezTo>
                    <a:pt x="0" y="171"/>
                    <a:pt x="0" y="171"/>
                    <a:pt x="0" y="171"/>
                  </a:cubicBezTo>
                  <a:cubicBezTo>
                    <a:pt x="175" y="132"/>
                    <a:pt x="175" y="132"/>
                    <a:pt x="175" y="132"/>
                  </a:cubicBezTo>
                  <a:cubicBezTo>
                    <a:pt x="175" y="132"/>
                    <a:pt x="175" y="132"/>
                    <a:pt x="175" y="132"/>
                  </a:cubicBezTo>
                  <a:cubicBezTo>
                    <a:pt x="54" y="0"/>
                    <a:pt x="54" y="0"/>
                    <a:pt x="54" y="0"/>
                  </a:cubicBezTo>
                </a:path>
              </a:pathLst>
            </a:custGeom>
            <a:solidFill>
              <a:srgbClr val="1C64B2"/>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grpSp>
      <p:sp>
        <p:nvSpPr>
          <p:cNvPr id="130" name="Freeform 57"/>
          <p:cNvSpPr>
            <a:spLocks noEditPoints="1"/>
          </p:cNvSpPr>
          <p:nvPr/>
        </p:nvSpPr>
        <p:spPr bwMode="auto">
          <a:xfrm>
            <a:off x="4500915" y="1782855"/>
            <a:ext cx="465018" cy="570999"/>
          </a:xfrm>
          <a:custGeom>
            <a:avLst/>
            <a:gdLst>
              <a:gd name="T0" fmla="*/ 183 w 291"/>
              <a:gd name="T1" fmla="*/ 227 h 268"/>
              <a:gd name="T2" fmla="*/ 150 w 291"/>
              <a:gd name="T3" fmla="*/ 226 h 268"/>
              <a:gd name="T4" fmla="*/ 151 w 291"/>
              <a:gd name="T5" fmla="*/ 190 h 268"/>
              <a:gd name="T6" fmla="*/ 184 w 291"/>
              <a:gd name="T7" fmla="*/ 191 h 268"/>
              <a:gd name="T8" fmla="*/ 183 w 291"/>
              <a:gd name="T9" fmla="*/ 227 h 268"/>
              <a:gd name="T10" fmla="*/ 154 w 291"/>
              <a:gd name="T11" fmla="*/ 91 h 268"/>
              <a:gd name="T12" fmla="*/ 155 w 291"/>
              <a:gd name="T13" fmla="*/ 47 h 268"/>
              <a:gd name="T14" fmla="*/ 163 w 291"/>
              <a:gd name="T15" fmla="*/ 46 h 268"/>
              <a:gd name="T16" fmla="*/ 164 w 291"/>
              <a:gd name="T17" fmla="*/ 46 h 268"/>
              <a:gd name="T18" fmla="*/ 218 w 291"/>
              <a:gd name="T19" fmla="*/ 102 h 268"/>
              <a:gd name="T20" fmla="*/ 208 w 291"/>
              <a:gd name="T21" fmla="*/ 132 h 268"/>
              <a:gd name="T22" fmla="*/ 201 w 291"/>
              <a:gd name="T23" fmla="*/ 145 h 268"/>
              <a:gd name="T24" fmla="*/ 195 w 291"/>
              <a:gd name="T25" fmla="*/ 155 h 268"/>
              <a:gd name="T26" fmla="*/ 190 w 291"/>
              <a:gd name="T27" fmla="*/ 174 h 268"/>
              <a:gd name="T28" fmla="*/ 187 w 291"/>
              <a:gd name="T29" fmla="*/ 182 h 268"/>
              <a:gd name="T30" fmla="*/ 182 w 291"/>
              <a:gd name="T31" fmla="*/ 185 h 268"/>
              <a:gd name="T32" fmla="*/ 181 w 291"/>
              <a:gd name="T33" fmla="*/ 185 h 268"/>
              <a:gd name="T34" fmla="*/ 177 w 291"/>
              <a:gd name="T35" fmla="*/ 185 h 268"/>
              <a:gd name="T36" fmla="*/ 172 w 291"/>
              <a:gd name="T37" fmla="*/ 185 h 268"/>
              <a:gd name="T38" fmla="*/ 151 w 291"/>
              <a:gd name="T39" fmla="*/ 184 h 268"/>
              <a:gd name="T40" fmla="*/ 153 w 291"/>
              <a:gd name="T41" fmla="*/ 118 h 268"/>
              <a:gd name="T42" fmla="*/ 178 w 291"/>
              <a:gd name="T43" fmla="*/ 139 h 268"/>
              <a:gd name="T44" fmla="*/ 189 w 291"/>
              <a:gd name="T45" fmla="*/ 78 h 268"/>
              <a:gd name="T46" fmla="*/ 154 w 291"/>
              <a:gd name="T47" fmla="*/ 91 h 268"/>
              <a:gd name="T48" fmla="*/ 113 w 291"/>
              <a:gd name="T49" fmla="*/ 75 h 268"/>
              <a:gd name="T50" fmla="*/ 124 w 291"/>
              <a:gd name="T51" fmla="*/ 71 h 268"/>
              <a:gd name="T52" fmla="*/ 135 w 291"/>
              <a:gd name="T53" fmla="*/ 46 h 268"/>
              <a:gd name="T54" fmla="*/ 135 w 291"/>
              <a:gd name="T55" fmla="*/ 46 h 268"/>
              <a:gd name="T56" fmla="*/ 145 w 291"/>
              <a:gd name="T57" fmla="*/ 46 h 268"/>
              <a:gd name="T58" fmla="*/ 144 w 291"/>
              <a:gd name="T59" fmla="*/ 108 h 268"/>
              <a:gd name="T60" fmla="*/ 143 w 291"/>
              <a:gd name="T61" fmla="*/ 108 h 268"/>
              <a:gd name="T62" fmla="*/ 114 w 291"/>
              <a:gd name="T63" fmla="*/ 136 h 268"/>
              <a:gd name="T64" fmla="*/ 143 w 291"/>
              <a:gd name="T65" fmla="*/ 165 h 268"/>
              <a:gd name="T66" fmla="*/ 143 w 291"/>
              <a:gd name="T67" fmla="*/ 165 h 268"/>
              <a:gd name="T68" fmla="*/ 141 w 291"/>
              <a:gd name="T69" fmla="*/ 227 h 268"/>
              <a:gd name="T70" fmla="*/ 131 w 291"/>
              <a:gd name="T71" fmla="*/ 227 h 268"/>
              <a:gd name="T72" fmla="*/ 120 w 291"/>
              <a:gd name="T73" fmla="*/ 201 h 268"/>
              <a:gd name="T74" fmla="*/ 109 w 291"/>
              <a:gd name="T75" fmla="*/ 197 h 268"/>
              <a:gd name="T76" fmla="*/ 84 w 291"/>
              <a:gd name="T77" fmla="*/ 206 h 268"/>
              <a:gd name="T78" fmla="*/ 84 w 291"/>
              <a:gd name="T79" fmla="*/ 206 h 268"/>
              <a:gd name="T80" fmla="*/ 70 w 291"/>
              <a:gd name="T81" fmla="*/ 192 h 268"/>
              <a:gd name="T82" fmla="*/ 80 w 291"/>
              <a:gd name="T83" fmla="*/ 167 h 268"/>
              <a:gd name="T84" fmla="*/ 76 w 291"/>
              <a:gd name="T85" fmla="*/ 155 h 268"/>
              <a:gd name="T86" fmla="*/ 51 w 291"/>
              <a:gd name="T87" fmla="*/ 144 h 268"/>
              <a:gd name="T88" fmla="*/ 51 w 291"/>
              <a:gd name="T89" fmla="*/ 124 h 268"/>
              <a:gd name="T90" fmla="*/ 77 w 291"/>
              <a:gd name="T91" fmla="*/ 114 h 268"/>
              <a:gd name="T92" fmla="*/ 82 w 291"/>
              <a:gd name="T93" fmla="*/ 103 h 268"/>
              <a:gd name="T94" fmla="*/ 72 w 291"/>
              <a:gd name="T95" fmla="*/ 78 h 268"/>
              <a:gd name="T96" fmla="*/ 87 w 291"/>
              <a:gd name="T97" fmla="*/ 64 h 268"/>
              <a:gd name="T98" fmla="*/ 87 w 291"/>
              <a:gd name="T99" fmla="*/ 64 h 268"/>
              <a:gd name="T100" fmla="*/ 113 w 291"/>
              <a:gd name="T101" fmla="*/ 75 h 268"/>
              <a:gd name="T102" fmla="*/ 145 w 291"/>
              <a:gd name="T103" fmla="*/ 0 h 268"/>
              <a:gd name="T104" fmla="*/ 14 w 291"/>
              <a:gd name="T105" fmla="*/ 108 h 268"/>
              <a:gd name="T106" fmla="*/ 119 w 291"/>
              <a:gd name="T107" fmla="*/ 265 h 268"/>
              <a:gd name="T108" fmla="*/ 144 w 291"/>
              <a:gd name="T109" fmla="*/ 268 h 268"/>
              <a:gd name="T110" fmla="*/ 147 w 291"/>
              <a:gd name="T111" fmla="*/ 268 h 268"/>
              <a:gd name="T112" fmla="*/ 276 w 291"/>
              <a:gd name="T113" fmla="*/ 160 h 268"/>
              <a:gd name="T114" fmla="*/ 171 w 291"/>
              <a:gd name="T115" fmla="*/ 3 h 268"/>
              <a:gd name="T116" fmla="*/ 145 w 291"/>
              <a:gd name="T11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1" h="268">
                <a:moveTo>
                  <a:pt x="183" y="227"/>
                </a:moveTo>
                <a:cubicBezTo>
                  <a:pt x="150" y="226"/>
                  <a:pt x="150" y="226"/>
                  <a:pt x="150" y="226"/>
                </a:cubicBezTo>
                <a:cubicBezTo>
                  <a:pt x="151" y="190"/>
                  <a:pt x="151" y="190"/>
                  <a:pt x="151" y="190"/>
                </a:cubicBezTo>
                <a:cubicBezTo>
                  <a:pt x="184" y="191"/>
                  <a:pt x="184" y="191"/>
                  <a:pt x="184" y="191"/>
                </a:cubicBezTo>
                <a:cubicBezTo>
                  <a:pt x="183" y="227"/>
                  <a:pt x="183" y="227"/>
                  <a:pt x="183" y="227"/>
                </a:cubicBezTo>
                <a:moveTo>
                  <a:pt x="154" y="91"/>
                </a:moveTo>
                <a:cubicBezTo>
                  <a:pt x="155" y="47"/>
                  <a:pt x="155" y="47"/>
                  <a:pt x="155" y="47"/>
                </a:cubicBezTo>
                <a:cubicBezTo>
                  <a:pt x="157" y="46"/>
                  <a:pt x="160" y="46"/>
                  <a:pt x="163" y="46"/>
                </a:cubicBezTo>
                <a:cubicBezTo>
                  <a:pt x="163" y="46"/>
                  <a:pt x="164" y="46"/>
                  <a:pt x="164" y="46"/>
                </a:cubicBezTo>
                <a:cubicBezTo>
                  <a:pt x="194" y="47"/>
                  <a:pt x="218" y="72"/>
                  <a:pt x="218" y="102"/>
                </a:cubicBezTo>
                <a:cubicBezTo>
                  <a:pt x="217" y="113"/>
                  <a:pt x="214" y="123"/>
                  <a:pt x="208" y="132"/>
                </a:cubicBezTo>
                <a:cubicBezTo>
                  <a:pt x="201" y="145"/>
                  <a:pt x="201" y="145"/>
                  <a:pt x="201" y="145"/>
                </a:cubicBezTo>
                <a:cubicBezTo>
                  <a:pt x="195" y="155"/>
                  <a:pt x="195" y="155"/>
                  <a:pt x="195" y="155"/>
                </a:cubicBezTo>
                <a:cubicBezTo>
                  <a:pt x="194" y="157"/>
                  <a:pt x="190" y="166"/>
                  <a:pt x="190" y="174"/>
                </a:cubicBezTo>
                <a:cubicBezTo>
                  <a:pt x="190" y="177"/>
                  <a:pt x="189" y="180"/>
                  <a:pt x="187" y="182"/>
                </a:cubicBezTo>
                <a:cubicBezTo>
                  <a:pt x="186" y="185"/>
                  <a:pt x="184" y="185"/>
                  <a:pt x="182" y="185"/>
                </a:cubicBezTo>
                <a:cubicBezTo>
                  <a:pt x="182" y="185"/>
                  <a:pt x="182" y="185"/>
                  <a:pt x="181" y="185"/>
                </a:cubicBezTo>
                <a:cubicBezTo>
                  <a:pt x="180" y="185"/>
                  <a:pt x="179" y="185"/>
                  <a:pt x="177" y="185"/>
                </a:cubicBezTo>
                <a:cubicBezTo>
                  <a:pt x="176" y="185"/>
                  <a:pt x="174" y="185"/>
                  <a:pt x="172" y="185"/>
                </a:cubicBezTo>
                <a:cubicBezTo>
                  <a:pt x="165" y="184"/>
                  <a:pt x="158" y="184"/>
                  <a:pt x="151" y="184"/>
                </a:cubicBezTo>
                <a:cubicBezTo>
                  <a:pt x="153" y="118"/>
                  <a:pt x="153" y="118"/>
                  <a:pt x="153" y="118"/>
                </a:cubicBezTo>
                <a:cubicBezTo>
                  <a:pt x="178" y="139"/>
                  <a:pt x="178" y="139"/>
                  <a:pt x="178" y="139"/>
                </a:cubicBezTo>
                <a:cubicBezTo>
                  <a:pt x="189" y="78"/>
                  <a:pt x="189" y="78"/>
                  <a:pt x="189" y="78"/>
                </a:cubicBezTo>
                <a:cubicBezTo>
                  <a:pt x="154" y="91"/>
                  <a:pt x="154" y="91"/>
                  <a:pt x="154" y="91"/>
                </a:cubicBezTo>
                <a:moveTo>
                  <a:pt x="113" y="75"/>
                </a:moveTo>
                <a:cubicBezTo>
                  <a:pt x="124" y="71"/>
                  <a:pt x="124" y="71"/>
                  <a:pt x="124" y="71"/>
                </a:cubicBezTo>
                <a:cubicBezTo>
                  <a:pt x="124" y="71"/>
                  <a:pt x="134" y="46"/>
                  <a:pt x="135" y="46"/>
                </a:cubicBezTo>
                <a:cubicBezTo>
                  <a:pt x="135" y="46"/>
                  <a:pt x="135" y="46"/>
                  <a:pt x="135" y="46"/>
                </a:cubicBezTo>
                <a:cubicBezTo>
                  <a:pt x="145" y="46"/>
                  <a:pt x="145" y="46"/>
                  <a:pt x="145" y="46"/>
                </a:cubicBezTo>
                <a:cubicBezTo>
                  <a:pt x="144" y="108"/>
                  <a:pt x="144" y="108"/>
                  <a:pt x="144" y="108"/>
                </a:cubicBezTo>
                <a:cubicBezTo>
                  <a:pt x="144" y="108"/>
                  <a:pt x="143" y="108"/>
                  <a:pt x="143" y="108"/>
                </a:cubicBezTo>
                <a:cubicBezTo>
                  <a:pt x="127" y="108"/>
                  <a:pt x="114" y="120"/>
                  <a:pt x="114" y="136"/>
                </a:cubicBezTo>
                <a:cubicBezTo>
                  <a:pt x="113" y="152"/>
                  <a:pt x="126" y="165"/>
                  <a:pt x="143" y="165"/>
                </a:cubicBezTo>
                <a:cubicBezTo>
                  <a:pt x="143" y="165"/>
                  <a:pt x="143" y="165"/>
                  <a:pt x="143" y="165"/>
                </a:cubicBezTo>
                <a:cubicBezTo>
                  <a:pt x="141" y="227"/>
                  <a:pt x="141" y="227"/>
                  <a:pt x="141" y="227"/>
                </a:cubicBezTo>
                <a:cubicBezTo>
                  <a:pt x="131" y="227"/>
                  <a:pt x="131" y="227"/>
                  <a:pt x="131" y="227"/>
                </a:cubicBezTo>
                <a:cubicBezTo>
                  <a:pt x="130" y="226"/>
                  <a:pt x="120" y="201"/>
                  <a:pt x="120" y="201"/>
                </a:cubicBezTo>
                <a:cubicBezTo>
                  <a:pt x="109" y="197"/>
                  <a:pt x="109" y="197"/>
                  <a:pt x="109" y="197"/>
                </a:cubicBezTo>
                <a:cubicBezTo>
                  <a:pt x="109" y="197"/>
                  <a:pt x="87" y="206"/>
                  <a:pt x="84" y="206"/>
                </a:cubicBezTo>
                <a:cubicBezTo>
                  <a:pt x="84" y="206"/>
                  <a:pt x="84" y="206"/>
                  <a:pt x="84" y="206"/>
                </a:cubicBezTo>
                <a:cubicBezTo>
                  <a:pt x="70" y="192"/>
                  <a:pt x="70" y="192"/>
                  <a:pt x="70" y="192"/>
                </a:cubicBezTo>
                <a:cubicBezTo>
                  <a:pt x="69" y="191"/>
                  <a:pt x="80" y="167"/>
                  <a:pt x="80" y="167"/>
                </a:cubicBezTo>
                <a:cubicBezTo>
                  <a:pt x="76" y="155"/>
                  <a:pt x="76" y="155"/>
                  <a:pt x="76" y="155"/>
                </a:cubicBezTo>
                <a:cubicBezTo>
                  <a:pt x="76" y="155"/>
                  <a:pt x="51" y="146"/>
                  <a:pt x="51" y="144"/>
                </a:cubicBezTo>
                <a:cubicBezTo>
                  <a:pt x="51" y="124"/>
                  <a:pt x="51" y="124"/>
                  <a:pt x="51" y="124"/>
                </a:cubicBezTo>
                <a:cubicBezTo>
                  <a:pt x="51" y="123"/>
                  <a:pt x="77" y="114"/>
                  <a:pt x="77" y="114"/>
                </a:cubicBezTo>
                <a:cubicBezTo>
                  <a:pt x="82" y="103"/>
                  <a:pt x="82" y="103"/>
                  <a:pt x="82" y="103"/>
                </a:cubicBezTo>
                <a:cubicBezTo>
                  <a:pt x="82" y="103"/>
                  <a:pt x="71" y="79"/>
                  <a:pt x="72" y="78"/>
                </a:cubicBezTo>
                <a:cubicBezTo>
                  <a:pt x="87" y="64"/>
                  <a:pt x="87" y="64"/>
                  <a:pt x="87" y="64"/>
                </a:cubicBezTo>
                <a:cubicBezTo>
                  <a:pt x="87" y="64"/>
                  <a:pt x="87" y="64"/>
                  <a:pt x="87" y="64"/>
                </a:cubicBezTo>
                <a:cubicBezTo>
                  <a:pt x="90" y="64"/>
                  <a:pt x="113" y="75"/>
                  <a:pt x="113" y="75"/>
                </a:cubicBezTo>
                <a:moveTo>
                  <a:pt x="145" y="0"/>
                </a:moveTo>
                <a:cubicBezTo>
                  <a:pt x="83" y="0"/>
                  <a:pt x="27" y="44"/>
                  <a:pt x="14" y="108"/>
                </a:cubicBezTo>
                <a:cubicBezTo>
                  <a:pt x="0" y="180"/>
                  <a:pt x="47" y="250"/>
                  <a:pt x="119" y="265"/>
                </a:cubicBezTo>
                <a:cubicBezTo>
                  <a:pt x="127" y="267"/>
                  <a:pt x="135" y="267"/>
                  <a:pt x="144" y="268"/>
                </a:cubicBezTo>
                <a:cubicBezTo>
                  <a:pt x="147" y="268"/>
                  <a:pt x="147" y="268"/>
                  <a:pt x="147" y="268"/>
                </a:cubicBezTo>
                <a:cubicBezTo>
                  <a:pt x="209" y="267"/>
                  <a:pt x="264" y="223"/>
                  <a:pt x="276" y="160"/>
                </a:cubicBezTo>
                <a:cubicBezTo>
                  <a:pt x="291" y="88"/>
                  <a:pt x="244" y="18"/>
                  <a:pt x="171" y="3"/>
                </a:cubicBezTo>
                <a:cubicBezTo>
                  <a:pt x="163" y="1"/>
                  <a:pt x="154" y="0"/>
                  <a:pt x="145" y="0"/>
                </a:cubicBezTo>
              </a:path>
            </a:pathLst>
          </a:custGeom>
          <a:solidFill>
            <a:srgbClr val="216BBC"/>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7169" name="Freeform 37"/>
          <p:cNvSpPr>
            <a:spLocks/>
          </p:cNvSpPr>
          <p:nvPr/>
        </p:nvSpPr>
        <p:spPr bwMode="auto">
          <a:xfrm>
            <a:off x="2461339" y="2021082"/>
            <a:ext cx="130636" cy="155167"/>
          </a:xfrm>
          <a:custGeom>
            <a:avLst/>
            <a:gdLst>
              <a:gd name="T0" fmla="*/ 48 w 97"/>
              <a:gd name="T1" fmla="*/ 0 h 86"/>
              <a:gd name="T2" fmla="*/ 22 w 97"/>
              <a:gd name="T3" fmla="*/ 8 h 86"/>
              <a:gd name="T4" fmla="*/ 14 w 97"/>
              <a:gd name="T5" fmla="*/ 69 h 86"/>
              <a:gd name="T6" fmla="*/ 48 w 97"/>
              <a:gd name="T7" fmla="*/ 86 h 86"/>
              <a:gd name="T8" fmla="*/ 75 w 97"/>
              <a:gd name="T9" fmla="*/ 77 h 86"/>
              <a:gd name="T10" fmla="*/ 83 w 97"/>
              <a:gd name="T11" fmla="*/ 17 h 86"/>
              <a:gd name="T12" fmla="*/ 48 w 97"/>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97" h="86">
                <a:moveTo>
                  <a:pt x="48" y="0"/>
                </a:moveTo>
                <a:cubicBezTo>
                  <a:pt x="39" y="0"/>
                  <a:pt x="30" y="2"/>
                  <a:pt x="22" y="8"/>
                </a:cubicBezTo>
                <a:cubicBezTo>
                  <a:pt x="3" y="23"/>
                  <a:pt x="0" y="50"/>
                  <a:pt x="14" y="69"/>
                </a:cubicBezTo>
                <a:cubicBezTo>
                  <a:pt x="23" y="80"/>
                  <a:pt x="35" y="86"/>
                  <a:pt x="48" y="86"/>
                </a:cubicBezTo>
                <a:cubicBezTo>
                  <a:pt x="58" y="86"/>
                  <a:pt x="67" y="83"/>
                  <a:pt x="75" y="77"/>
                </a:cubicBezTo>
                <a:cubicBezTo>
                  <a:pt x="94" y="63"/>
                  <a:pt x="97" y="35"/>
                  <a:pt x="83" y="17"/>
                </a:cubicBezTo>
                <a:cubicBezTo>
                  <a:pt x="74" y="5"/>
                  <a:pt x="61" y="0"/>
                  <a:pt x="48" y="0"/>
                </a:cubicBezTo>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73" name="Freeform 40"/>
          <p:cNvSpPr>
            <a:spLocks/>
          </p:cNvSpPr>
          <p:nvPr/>
        </p:nvSpPr>
        <p:spPr bwMode="auto">
          <a:xfrm>
            <a:off x="4091730" y="1423233"/>
            <a:ext cx="94697" cy="111051"/>
          </a:xfrm>
          <a:custGeom>
            <a:avLst/>
            <a:gdLst>
              <a:gd name="T0" fmla="*/ 35 w 70"/>
              <a:gd name="T1" fmla="*/ 0 h 62"/>
              <a:gd name="T2" fmla="*/ 16 w 70"/>
              <a:gd name="T3" fmla="*/ 6 h 62"/>
              <a:gd name="T4" fmla="*/ 10 w 70"/>
              <a:gd name="T5" fmla="*/ 50 h 62"/>
              <a:gd name="T6" fmla="*/ 35 w 70"/>
              <a:gd name="T7" fmla="*/ 62 h 62"/>
              <a:gd name="T8" fmla="*/ 54 w 70"/>
              <a:gd name="T9" fmla="*/ 56 h 62"/>
              <a:gd name="T10" fmla="*/ 60 w 70"/>
              <a:gd name="T11" fmla="*/ 12 h 62"/>
              <a:gd name="T12" fmla="*/ 35 w 70"/>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70" h="62">
                <a:moveTo>
                  <a:pt x="35" y="0"/>
                </a:moveTo>
                <a:cubicBezTo>
                  <a:pt x="28" y="0"/>
                  <a:pt x="22" y="2"/>
                  <a:pt x="16" y="6"/>
                </a:cubicBezTo>
                <a:cubicBezTo>
                  <a:pt x="2" y="17"/>
                  <a:pt x="0" y="36"/>
                  <a:pt x="10" y="50"/>
                </a:cubicBezTo>
                <a:cubicBezTo>
                  <a:pt x="16" y="58"/>
                  <a:pt x="26" y="62"/>
                  <a:pt x="35" y="62"/>
                </a:cubicBezTo>
                <a:cubicBezTo>
                  <a:pt x="42" y="62"/>
                  <a:pt x="48" y="60"/>
                  <a:pt x="54" y="56"/>
                </a:cubicBezTo>
                <a:cubicBezTo>
                  <a:pt x="67" y="45"/>
                  <a:pt x="70" y="26"/>
                  <a:pt x="60" y="12"/>
                </a:cubicBezTo>
                <a:cubicBezTo>
                  <a:pt x="53" y="4"/>
                  <a:pt x="44" y="0"/>
                  <a:pt x="35" y="0"/>
                </a:cubicBezTo>
              </a:path>
            </a:pathLst>
          </a:custGeom>
          <a:solidFill>
            <a:srgbClr val="C3C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5" name="Freeform 42"/>
          <p:cNvSpPr>
            <a:spLocks/>
          </p:cNvSpPr>
          <p:nvPr/>
        </p:nvSpPr>
        <p:spPr bwMode="auto">
          <a:xfrm>
            <a:off x="2908584" y="1827125"/>
            <a:ext cx="64848" cy="76831"/>
          </a:xfrm>
          <a:custGeom>
            <a:avLst/>
            <a:gdLst>
              <a:gd name="T0" fmla="*/ 76 w 152"/>
              <a:gd name="T1" fmla="*/ 0 h 135"/>
              <a:gd name="T2" fmla="*/ 35 w 152"/>
              <a:gd name="T3" fmla="*/ 14 h 135"/>
              <a:gd name="T4" fmla="*/ 22 w 152"/>
              <a:gd name="T5" fmla="*/ 109 h 135"/>
              <a:gd name="T6" fmla="*/ 76 w 152"/>
              <a:gd name="T7" fmla="*/ 135 h 135"/>
              <a:gd name="T8" fmla="*/ 117 w 152"/>
              <a:gd name="T9" fmla="*/ 121 h 135"/>
              <a:gd name="T10" fmla="*/ 129 w 152"/>
              <a:gd name="T11" fmla="*/ 27 h 135"/>
              <a:gd name="T12" fmla="*/ 76 w 152"/>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52" h="135">
                <a:moveTo>
                  <a:pt x="76" y="0"/>
                </a:moveTo>
                <a:cubicBezTo>
                  <a:pt x="61" y="0"/>
                  <a:pt x="47" y="5"/>
                  <a:pt x="35" y="14"/>
                </a:cubicBezTo>
                <a:cubicBezTo>
                  <a:pt x="5" y="37"/>
                  <a:pt x="0" y="79"/>
                  <a:pt x="22" y="109"/>
                </a:cubicBezTo>
                <a:cubicBezTo>
                  <a:pt x="36" y="126"/>
                  <a:pt x="56" y="135"/>
                  <a:pt x="76" y="135"/>
                </a:cubicBezTo>
                <a:cubicBezTo>
                  <a:pt x="90" y="135"/>
                  <a:pt x="105" y="131"/>
                  <a:pt x="117" y="121"/>
                </a:cubicBezTo>
                <a:cubicBezTo>
                  <a:pt x="146" y="99"/>
                  <a:pt x="152" y="56"/>
                  <a:pt x="129" y="27"/>
                </a:cubicBezTo>
                <a:cubicBezTo>
                  <a:pt x="116" y="10"/>
                  <a:pt x="96" y="0"/>
                  <a:pt x="76" y="0"/>
                </a:cubicBezTo>
              </a:path>
            </a:pathLst>
          </a:custGeom>
          <a:solidFill>
            <a:srgbClr val="B6B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7" name="Freeform 44"/>
          <p:cNvSpPr>
            <a:spLocks/>
          </p:cNvSpPr>
          <p:nvPr/>
        </p:nvSpPr>
        <p:spPr bwMode="auto">
          <a:xfrm>
            <a:off x="3731386" y="1752257"/>
            <a:ext cx="152502" cy="179892"/>
          </a:xfrm>
          <a:custGeom>
            <a:avLst/>
            <a:gdLst>
              <a:gd name="T0" fmla="*/ 95 w 191"/>
              <a:gd name="T1" fmla="*/ 0 h 169"/>
              <a:gd name="T2" fmla="*/ 44 w 191"/>
              <a:gd name="T3" fmla="*/ 18 h 169"/>
              <a:gd name="T4" fmla="*/ 28 w 191"/>
              <a:gd name="T5" fmla="*/ 136 h 169"/>
              <a:gd name="T6" fmla="*/ 95 w 191"/>
              <a:gd name="T7" fmla="*/ 169 h 169"/>
              <a:gd name="T8" fmla="*/ 147 w 191"/>
              <a:gd name="T9" fmla="*/ 152 h 169"/>
              <a:gd name="T10" fmla="*/ 162 w 191"/>
              <a:gd name="T11" fmla="*/ 33 h 169"/>
              <a:gd name="T12" fmla="*/ 95 w 191"/>
              <a:gd name="T13" fmla="*/ 0 h 169"/>
            </a:gdLst>
            <a:ahLst/>
            <a:cxnLst>
              <a:cxn ang="0">
                <a:pos x="T0" y="T1"/>
              </a:cxn>
              <a:cxn ang="0">
                <a:pos x="T2" y="T3"/>
              </a:cxn>
              <a:cxn ang="0">
                <a:pos x="T4" y="T5"/>
              </a:cxn>
              <a:cxn ang="0">
                <a:pos x="T6" y="T7"/>
              </a:cxn>
              <a:cxn ang="0">
                <a:pos x="T8" y="T9"/>
              </a:cxn>
              <a:cxn ang="0">
                <a:pos x="T10" y="T11"/>
              </a:cxn>
              <a:cxn ang="0">
                <a:pos x="T12" y="T13"/>
              </a:cxn>
            </a:cxnLst>
            <a:rect l="0" t="0" r="r" b="b"/>
            <a:pathLst>
              <a:path w="191" h="169">
                <a:moveTo>
                  <a:pt x="95" y="0"/>
                </a:moveTo>
                <a:cubicBezTo>
                  <a:pt x="77" y="0"/>
                  <a:pt x="59" y="6"/>
                  <a:pt x="44" y="18"/>
                </a:cubicBezTo>
                <a:cubicBezTo>
                  <a:pt x="7" y="46"/>
                  <a:pt x="0" y="99"/>
                  <a:pt x="28" y="136"/>
                </a:cubicBezTo>
                <a:cubicBezTo>
                  <a:pt x="45" y="158"/>
                  <a:pt x="70" y="169"/>
                  <a:pt x="95" y="169"/>
                </a:cubicBezTo>
                <a:cubicBezTo>
                  <a:pt x="113" y="169"/>
                  <a:pt x="131" y="163"/>
                  <a:pt x="147" y="152"/>
                </a:cubicBezTo>
                <a:cubicBezTo>
                  <a:pt x="184" y="123"/>
                  <a:pt x="191" y="70"/>
                  <a:pt x="162" y="33"/>
                </a:cubicBezTo>
                <a:cubicBezTo>
                  <a:pt x="146" y="12"/>
                  <a:pt x="121" y="0"/>
                  <a:pt x="95" y="0"/>
                </a:cubicBezTo>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8" name="Freeform 45"/>
          <p:cNvSpPr>
            <a:spLocks/>
          </p:cNvSpPr>
          <p:nvPr/>
        </p:nvSpPr>
        <p:spPr bwMode="auto">
          <a:xfrm>
            <a:off x="4139078" y="2024968"/>
            <a:ext cx="145709" cy="21423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79" name="Freeform 46"/>
          <p:cNvSpPr>
            <a:spLocks/>
          </p:cNvSpPr>
          <p:nvPr/>
        </p:nvSpPr>
        <p:spPr bwMode="auto">
          <a:xfrm>
            <a:off x="2668988" y="2226448"/>
            <a:ext cx="355400" cy="522547"/>
          </a:xfrm>
          <a:custGeom>
            <a:avLst/>
            <a:gdLst>
              <a:gd name="T0" fmla="*/ 0 w 623"/>
              <a:gd name="T1" fmla="*/ 0 h 687"/>
              <a:gd name="T2" fmla="*/ 56 w 623"/>
              <a:gd name="T3" fmla="*/ 687 h 687"/>
              <a:gd name="T4" fmla="*/ 623 w 623"/>
              <a:gd name="T5" fmla="*/ 292 h 687"/>
              <a:gd name="T6" fmla="*/ 0 w 623"/>
              <a:gd name="T7" fmla="*/ 0 h 687"/>
            </a:gdLst>
            <a:ahLst/>
            <a:cxnLst>
              <a:cxn ang="0">
                <a:pos x="T0" y="T1"/>
              </a:cxn>
              <a:cxn ang="0">
                <a:pos x="T2" y="T3"/>
              </a:cxn>
              <a:cxn ang="0">
                <a:pos x="T4" y="T5"/>
              </a:cxn>
              <a:cxn ang="0">
                <a:pos x="T6" y="T7"/>
              </a:cxn>
            </a:cxnLst>
            <a:rect l="0" t="0" r="r" b="b"/>
            <a:pathLst>
              <a:path w="623" h="687">
                <a:moveTo>
                  <a:pt x="0" y="0"/>
                </a:moveTo>
                <a:lnTo>
                  <a:pt x="56" y="687"/>
                </a:lnTo>
                <a:lnTo>
                  <a:pt x="623" y="29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1" name="Freeform 48"/>
          <p:cNvSpPr>
            <a:spLocks/>
          </p:cNvSpPr>
          <p:nvPr/>
        </p:nvSpPr>
        <p:spPr bwMode="auto">
          <a:xfrm>
            <a:off x="4197265" y="1162341"/>
            <a:ext cx="134630" cy="19776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2" name="Freeform 49"/>
          <p:cNvSpPr>
            <a:spLocks/>
          </p:cNvSpPr>
          <p:nvPr/>
        </p:nvSpPr>
        <p:spPr bwMode="auto">
          <a:xfrm>
            <a:off x="6140680" y="1923520"/>
            <a:ext cx="99399" cy="144835"/>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close/>
              </a:path>
            </a:pathLst>
          </a:custGeom>
          <a:solidFill>
            <a:srgbClr val="84A2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83" name="Freeform 50"/>
          <p:cNvSpPr>
            <a:spLocks/>
          </p:cNvSpPr>
          <p:nvPr/>
        </p:nvSpPr>
        <p:spPr bwMode="auto">
          <a:xfrm>
            <a:off x="3244018" y="1843857"/>
            <a:ext cx="135200" cy="197001"/>
          </a:xfrm>
          <a:custGeom>
            <a:avLst/>
            <a:gdLst>
              <a:gd name="T0" fmla="*/ 0 w 237"/>
              <a:gd name="T1" fmla="*/ 0 h 259"/>
              <a:gd name="T2" fmla="*/ 22 w 237"/>
              <a:gd name="T3" fmla="*/ 259 h 259"/>
              <a:gd name="T4" fmla="*/ 237 w 237"/>
              <a:gd name="T5" fmla="*/ 111 h 259"/>
              <a:gd name="T6" fmla="*/ 0 w 237"/>
              <a:gd name="T7" fmla="*/ 0 h 259"/>
            </a:gdLst>
            <a:ahLst/>
            <a:cxnLst>
              <a:cxn ang="0">
                <a:pos x="T0" y="T1"/>
              </a:cxn>
              <a:cxn ang="0">
                <a:pos x="T2" y="T3"/>
              </a:cxn>
              <a:cxn ang="0">
                <a:pos x="T4" y="T5"/>
              </a:cxn>
              <a:cxn ang="0">
                <a:pos x="T6" y="T7"/>
              </a:cxn>
            </a:cxnLst>
            <a:rect l="0" t="0" r="r" b="b"/>
            <a:pathLst>
              <a:path w="237" h="259">
                <a:moveTo>
                  <a:pt x="0" y="0"/>
                </a:moveTo>
                <a:lnTo>
                  <a:pt x="22" y="259"/>
                </a:lnTo>
                <a:lnTo>
                  <a:pt x="237" y="1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4" name="Freeform 51"/>
          <p:cNvSpPr>
            <a:spLocks/>
          </p:cNvSpPr>
          <p:nvPr/>
        </p:nvSpPr>
        <p:spPr bwMode="auto">
          <a:xfrm>
            <a:off x="5248104" y="1942356"/>
            <a:ext cx="102684" cy="136912"/>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5" name="Freeform 52"/>
          <p:cNvSpPr>
            <a:spLocks/>
          </p:cNvSpPr>
          <p:nvPr/>
        </p:nvSpPr>
        <p:spPr bwMode="auto">
          <a:xfrm>
            <a:off x="4321055" y="2612084"/>
            <a:ext cx="248152" cy="330869"/>
          </a:xfrm>
          <a:custGeom>
            <a:avLst/>
            <a:gdLst>
              <a:gd name="T0" fmla="*/ 373 w 435"/>
              <a:gd name="T1" fmla="*/ 0 h 435"/>
              <a:gd name="T2" fmla="*/ 0 w 435"/>
              <a:gd name="T3" fmla="*/ 64 h 435"/>
              <a:gd name="T4" fmla="*/ 61 w 435"/>
              <a:gd name="T5" fmla="*/ 435 h 435"/>
              <a:gd name="T6" fmla="*/ 435 w 435"/>
              <a:gd name="T7" fmla="*/ 374 h 435"/>
              <a:gd name="T8" fmla="*/ 373 w 435"/>
              <a:gd name="T9" fmla="*/ 0 h 435"/>
            </a:gdLst>
            <a:ahLst/>
            <a:cxnLst>
              <a:cxn ang="0">
                <a:pos x="T0" y="T1"/>
              </a:cxn>
              <a:cxn ang="0">
                <a:pos x="T2" y="T3"/>
              </a:cxn>
              <a:cxn ang="0">
                <a:pos x="T4" y="T5"/>
              </a:cxn>
              <a:cxn ang="0">
                <a:pos x="T6" y="T7"/>
              </a:cxn>
              <a:cxn ang="0">
                <a:pos x="T8" y="T9"/>
              </a:cxn>
            </a:cxnLst>
            <a:rect l="0" t="0" r="r" b="b"/>
            <a:pathLst>
              <a:path w="435" h="435">
                <a:moveTo>
                  <a:pt x="373" y="0"/>
                </a:moveTo>
                <a:lnTo>
                  <a:pt x="0" y="64"/>
                </a:lnTo>
                <a:lnTo>
                  <a:pt x="61" y="435"/>
                </a:lnTo>
                <a:lnTo>
                  <a:pt x="435" y="374"/>
                </a:lnTo>
                <a:lnTo>
                  <a:pt x="3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7" name="Freeform 54"/>
          <p:cNvSpPr>
            <a:spLocks/>
          </p:cNvSpPr>
          <p:nvPr/>
        </p:nvSpPr>
        <p:spPr bwMode="auto">
          <a:xfrm>
            <a:off x="2558319" y="1531242"/>
            <a:ext cx="231609" cy="308812"/>
          </a:xfrm>
          <a:custGeom>
            <a:avLst/>
            <a:gdLst>
              <a:gd name="T0" fmla="*/ 31 w 406"/>
              <a:gd name="T1" fmla="*/ 0 h 406"/>
              <a:gd name="T2" fmla="*/ 0 w 406"/>
              <a:gd name="T3" fmla="*/ 375 h 406"/>
              <a:gd name="T4" fmla="*/ 376 w 406"/>
              <a:gd name="T5" fmla="*/ 406 h 406"/>
              <a:gd name="T6" fmla="*/ 406 w 406"/>
              <a:gd name="T7" fmla="*/ 30 h 406"/>
              <a:gd name="T8" fmla="*/ 31 w 406"/>
              <a:gd name="T9" fmla="*/ 0 h 406"/>
            </a:gdLst>
            <a:ahLst/>
            <a:cxnLst>
              <a:cxn ang="0">
                <a:pos x="T0" y="T1"/>
              </a:cxn>
              <a:cxn ang="0">
                <a:pos x="T2" y="T3"/>
              </a:cxn>
              <a:cxn ang="0">
                <a:pos x="T4" y="T5"/>
              </a:cxn>
              <a:cxn ang="0">
                <a:pos x="T6" y="T7"/>
              </a:cxn>
              <a:cxn ang="0">
                <a:pos x="T8" y="T9"/>
              </a:cxn>
            </a:cxnLst>
            <a:rect l="0" t="0" r="r" b="b"/>
            <a:pathLst>
              <a:path w="406" h="406">
                <a:moveTo>
                  <a:pt x="31" y="0"/>
                </a:moveTo>
                <a:lnTo>
                  <a:pt x="0" y="375"/>
                </a:lnTo>
                <a:lnTo>
                  <a:pt x="376" y="406"/>
                </a:lnTo>
                <a:lnTo>
                  <a:pt x="406" y="3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89" name="Freeform 56"/>
          <p:cNvSpPr>
            <a:spLocks/>
          </p:cNvSpPr>
          <p:nvPr/>
        </p:nvSpPr>
        <p:spPr bwMode="auto">
          <a:xfrm>
            <a:off x="3629653" y="1243727"/>
            <a:ext cx="177985" cy="235032"/>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1" name="Freeform 58"/>
          <p:cNvSpPr>
            <a:spLocks/>
          </p:cNvSpPr>
          <p:nvPr/>
        </p:nvSpPr>
        <p:spPr bwMode="auto">
          <a:xfrm>
            <a:off x="3699820" y="1766272"/>
            <a:ext cx="116945" cy="154405"/>
          </a:xfrm>
          <a:custGeom>
            <a:avLst/>
            <a:gdLst>
              <a:gd name="T0" fmla="*/ 40 w 205"/>
              <a:gd name="T1" fmla="*/ 0 h 203"/>
              <a:gd name="T2" fmla="*/ 0 w 205"/>
              <a:gd name="T3" fmla="*/ 165 h 203"/>
              <a:gd name="T4" fmla="*/ 165 w 205"/>
              <a:gd name="T5" fmla="*/ 203 h 203"/>
              <a:gd name="T6" fmla="*/ 205 w 205"/>
              <a:gd name="T7" fmla="*/ 38 h 203"/>
              <a:gd name="T8" fmla="*/ 40 w 205"/>
              <a:gd name="T9" fmla="*/ 0 h 203"/>
            </a:gdLst>
            <a:ahLst/>
            <a:cxnLst>
              <a:cxn ang="0">
                <a:pos x="T0" y="T1"/>
              </a:cxn>
              <a:cxn ang="0">
                <a:pos x="T2" y="T3"/>
              </a:cxn>
              <a:cxn ang="0">
                <a:pos x="T4" y="T5"/>
              </a:cxn>
              <a:cxn ang="0">
                <a:pos x="T6" y="T7"/>
              </a:cxn>
              <a:cxn ang="0">
                <a:pos x="T8" y="T9"/>
              </a:cxn>
            </a:cxnLst>
            <a:rect l="0" t="0" r="r" b="b"/>
            <a:pathLst>
              <a:path w="205" h="203">
                <a:moveTo>
                  <a:pt x="40" y="0"/>
                </a:moveTo>
                <a:lnTo>
                  <a:pt x="0" y="165"/>
                </a:lnTo>
                <a:lnTo>
                  <a:pt x="165" y="203"/>
                </a:lnTo>
                <a:lnTo>
                  <a:pt x="205" y="38"/>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2" name="Freeform 59"/>
          <p:cNvSpPr>
            <a:spLocks/>
          </p:cNvSpPr>
          <p:nvPr/>
        </p:nvSpPr>
        <p:spPr bwMode="auto">
          <a:xfrm>
            <a:off x="3516700" y="2224169"/>
            <a:ext cx="143063" cy="191233"/>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close/>
              </a:path>
            </a:pathLst>
          </a:custGeom>
          <a:solidFill>
            <a:srgbClr val="475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93" name="Freeform 60"/>
          <p:cNvSpPr>
            <a:spLocks/>
          </p:cNvSpPr>
          <p:nvPr/>
        </p:nvSpPr>
        <p:spPr bwMode="auto">
          <a:xfrm>
            <a:off x="3516700" y="2224167"/>
            <a:ext cx="225905" cy="301967"/>
          </a:xfrm>
          <a:custGeom>
            <a:avLst/>
            <a:gdLst>
              <a:gd name="T0" fmla="*/ 163 w 396"/>
              <a:gd name="T1" fmla="*/ 0 h 397"/>
              <a:gd name="T2" fmla="*/ 0 w 396"/>
              <a:gd name="T3" fmla="*/ 234 h 397"/>
              <a:gd name="T4" fmla="*/ 233 w 396"/>
              <a:gd name="T5" fmla="*/ 397 h 397"/>
              <a:gd name="T6" fmla="*/ 396 w 396"/>
              <a:gd name="T7" fmla="*/ 163 h 397"/>
              <a:gd name="T8" fmla="*/ 163 w 396"/>
              <a:gd name="T9" fmla="*/ 0 h 397"/>
            </a:gdLst>
            <a:ahLst/>
            <a:cxnLst>
              <a:cxn ang="0">
                <a:pos x="T0" y="T1"/>
              </a:cxn>
              <a:cxn ang="0">
                <a:pos x="T2" y="T3"/>
              </a:cxn>
              <a:cxn ang="0">
                <a:pos x="T4" y="T5"/>
              </a:cxn>
              <a:cxn ang="0">
                <a:pos x="T6" y="T7"/>
              </a:cxn>
              <a:cxn ang="0">
                <a:pos x="T8" y="T9"/>
              </a:cxn>
            </a:cxnLst>
            <a:rect l="0" t="0" r="r" b="b"/>
            <a:pathLst>
              <a:path w="396" h="397">
                <a:moveTo>
                  <a:pt x="163" y="0"/>
                </a:moveTo>
                <a:lnTo>
                  <a:pt x="0" y="234"/>
                </a:lnTo>
                <a:lnTo>
                  <a:pt x="233" y="397"/>
                </a:lnTo>
                <a:lnTo>
                  <a:pt x="396" y="16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55"/>
          <p:cNvSpPr>
            <a:spLocks/>
          </p:cNvSpPr>
          <p:nvPr/>
        </p:nvSpPr>
        <p:spPr bwMode="auto">
          <a:xfrm>
            <a:off x="4783158" y="1423232"/>
            <a:ext cx="96322" cy="127195"/>
          </a:xfrm>
          <a:custGeom>
            <a:avLst/>
            <a:gdLst>
              <a:gd name="T0" fmla="*/ 90 w 312"/>
              <a:gd name="T1" fmla="*/ 0 h 309"/>
              <a:gd name="T2" fmla="*/ 0 w 312"/>
              <a:gd name="T3" fmla="*/ 219 h 309"/>
              <a:gd name="T4" fmla="*/ 222 w 312"/>
              <a:gd name="T5" fmla="*/ 309 h 309"/>
              <a:gd name="T6" fmla="*/ 312 w 312"/>
              <a:gd name="T7" fmla="*/ 90 h 309"/>
              <a:gd name="T8" fmla="*/ 90 w 312"/>
              <a:gd name="T9" fmla="*/ 0 h 309"/>
            </a:gdLst>
            <a:ahLst/>
            <a:cxnLst>
              <a:cxn ang="0">
                <a:pos x="T0" y="T1"/>
              </a:cxn>
              <a:cxn ang="0">
                <a:pos x="T2" y="T3"/>
              </a:cxn>
              <a:cxn ang="0">
                <a:pos x="T4" y="T5"/>
              </a:cxn>
              <a:cxn ang="0">
                <a:pos x="T6" y="T7"/>
              </a:cxn>
              <a:cxn ang="0">
                <a:pos x="T8" y="T9"/>
              </a:cxn>
            </a:cxnLst>
            <a:rect l="0" t="0" r="r" b="b"/>
            <a:pathLst>
              <a:path w="312" h="309">
                <a:moveTo>
                  <a:pt x="90" y="0"/>
                </a:moveTo>
                <a:lnTo>
                  <a:pt x="0" y="219"/>
                </a:lnTo>
                <a:lnTo>
                  <a:pt x="222" y="309"/>
                </a:lnTo>
                <a:lnTo>
                  <a:pt x="312" y="90"/>
                </a:lnTo>
                <a:lnTo>
                  <a:pt x="90" y="0"/>
                </a:lnTo>
                <a:close/>
              </a:path>
            </a:pathLst>
          </a:custGeom>
          <a:solidFill>
            <a:srgbClr val="CFD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47"/>
          <p:cNvSpPr>
            <a:spLocks/>
          </p:cNvSpPr>
          <p:nvPr/>
        </p:nvSpPr>
        <p:spPr bwMode="auto">
          <a:xfrm>
            <a:off x="5462560" y="1659434"/>
            <a:ext cx="67315" cy="9888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45"/>
          <p:cNvSpPr>
            <a:spLocks/>
          </p:cNvSpPr>
          <p:nvPr/>
        </p:nvSpPr>
        <p:spPr bwMode="auto">
          <a:xfrm rot="2134219">
            <a:off x="7168468" y="1661341"/>
            <a:ext cx="48680" cy="64907"/>
          </a:xfrm>
          <a:custGeom>
            <a:avLst/>
            <a:gdLst>
              <a:gd name="T0" fmla="*/ 28 w 41"/>
              <a:gd name="T1" fmla="*/ 0 h 41"/>
              <a:gd name="T2" fmla="*/ 28 w 41"/>
              <a:gd name="T3" fmla="*/ 0 h 41"/>
              <a:gd name="T4" fmla="*/ 0 w 41"/>
              <a:gd name="T5" fmla="*/ 13 h 41"/>
              <a:gd name="T6" fmla="*/ 13 w 41"/>
              <a:gd name="T7" fmla="*/ 41 h 41"/>
              <a:gd name="T8" fmla="*/ 13 w 41"/>
              <a:gd name="T9" fmla="*/ 41 h 41"/>
              <a:gd name="T10" fmla="*/ 41 w 41"/>
              <a:gd name="T11" fmla="*/ 28 h 41"/>
              <a:gd name="T12" fmla="*/ 41 w 41"/>
              <a:gd name="T13" fmla="*/ 28 h 41"/>
              <a:gd name="T14" fmla="*/ 28 w 41"/>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28" y="0"/>
                </a:moveTo>
                <a:lnTo>
                  <a:pt x="28" y="0"/>
                </a:lnTo>
                <a:lnTo>
                  <a:pt x="0" y="13"/>
                </a:lnTo>
                <a:lnTo>
                  <a:pt x="13" y="41"/>
                </a:lnTo>
                <a:lnTo>
                  <a:pt x="13" y="41"/>
                </a:lnTo>
                <a:lnTo>
                  <a:pt x="41" y="28"/>
                </a:lnTo>
                <a:lnTo>
                  <a:pt x="41" y="28"/>
                </a:lnTo>
                <a:lnTo>
                  <a:pt x="28" y="0"/>
                </a:lnTo>
                <a:close/>
              </a:path>
            </a:pathLst>
          </a:custGeom>
          <a:solidFill>
            <a:srgbClr val="4C6090"/>
          </a:solidFill>
          <a:ln w="9525">
            <a:noFill/>
            <a:round/>
            <a:headEnd/>
            <a:tailEnd/>
          </a:ln>
        </p:spPr>
        <p:txBody>
          <a:bodyPr vert="horz" wrap="square" lIns="91440" tIns="45720" rIns="91440" bIns="45720" numCol="1" anchor="ctr" anchorCtr="0" compatLnSpc="1">
            <a:prstTxWarp prst="textNoShape">
              <a:avLst/>
            </a:prstTxWarp>
          </a:bodyPr>
          <a:lstStyle/>
          <a:p>
            <a:endParaRPr lang="en-US" dirty="0"/>
          </a:p>
        </p:txBody>
      </p:sp>
      <p:sp>
        <p:nvSpPr>
          <p:cNvPr id="91" name="Freeform 47"/>
          <p:cNvSpPr>
            <a:spLocks/>
          </p:cNvSpPr>
          <p:nvPr/>
        </p:nvSpPr>
        <p:spPr bwMode="auto">
          <a:xfrm rot="2741972">
            <a:off x="1933202" y="1872245"/>
            <a:ext cx="70596" cy="58331"/>
          </a:xfrm>
          <a:custGeom>
            <a:avLst/>
            <a:gdLst>
              <a:gd name="T0" fmla="*/ 0 w 236"/>
              <a:gd name="T1" fmla="*/ 0 h 260"/>
              <a:gd name="T2" fmla="*/ 21 w 236"/>
              <a:gd name="T3" fmla="*/ 260 h 260"/>
              <a:gd name="T4" fmla="*/ 236 w 236"/>
              <a:gd name="T5" fmla="*/ 112 h 260"/>
              <a:gd name="T6" fmla="*/ 0 w 236"/>
              <a:gd name="T7" fmla="*/ 0 h 260"/>
            </a:gdLst>
            <a:ahLst/>
            <a:cxnLst>
              <a:cxn ang="0">
                <a:pos x="T0" y="T1"/>
              </a:cxn>
              <a:cxn ang="0">
                <a:pos x="T2" y="T3"/>
              </a:cxn>
              <a:cxn ang="0">
                <a:pos x="T4" y="T5"/>
              </a:cxn>
              <a:cxn ang="0">
                <a:pos x="T6" y="T7"/>
              </a:cxn>
            </a:cxnLst>
            <a:rect l="0" t="0" r="r" b="b"/>
            <a:pathLst>
              <a:path w="236" h="260">
                <a:moveTo>
                  <a:pt x="0" y="0"/>
                </a:moveTo>
                <a:lnTo>
                  <a:pt x="21" y="260"/>
                </a:lnTo>
                <a:lnTo>
                  <a:pt x="236" y="112"/>
                </a:lnTo>
                <a:lnTo>
                  <a:pt x="0" y="0"/>
                </a:lnTo>
                <a:close/>
              </a:path>
            </a:pathLst>
          </a:custGeom>
          <a:solidFill>
            <a:srgbClr val="848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5" name="Group 5"/>
          <p:cNvGrpSpPr>
            <a:grpSpLocks noChangeAspect="1"/>
          </p:cNvGrpSpPr>
          <p:nvPr/>
        </p:nvGrpSpPr>
        <p:grpSpPr bwMode="auto">
          <a:xfrm>
            <a:off x="7753091" y="5768522"/>
            <a:ext cx="959338" cy="678757"/>
            <a:chOff x="1640" y="963"/>
            <a:chExt cx="2480" cy="1316"/>
          </a:xfrm>
          <a:solidFill>
            <a:schemeClr val="bg1"/>
          </a:solidFill>
        </p:grpSpPr>
        <p:sp>
          <p:nvSpPr>
            <p:cNvPr id="76"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4" name="Rectangle 63"/>
          <p:cNvSpPr/>
          <p:nvPr/>
        </p:nvSpPr>
        <p:spPr>
          <a:xfrm>
            <a:off x="8744508" y="16701"/>
            <a:ext cx="386967" cy="54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86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Break Empty + BG">
    <p:spTree>
      <p:nvGrpSpPr>
        <p:cNvPr id="1" name=""/>
        <p:cNvGrpSpPr/>
        <p:nvPr/>
      </p:nvGrpSpPr>
      <p:grpSpPr>
        <a:xfrm>
          <a:off x="0" y="0"/>
          <a:ext cx="0" cy="0"/>
          <a:chOff x="0" y="0"/>
          <a:chExt cx="0" cy="0"/>
        </a:xfrm>
      </p:grpSpPr>
      <p:grpSp>
        <p:nvGrpSpPr>
          <p:cNvPr id="26" name="Group 5"/>
          <p:cNvGrpSpPr>
            <a:grpSpLocks noChangeAspect="1"/>
          </p:cNvGrpSpPr>
          <p:nvPr/>
        </p:nvGrpSpPr>
        <p:grpSpPr bwMode="auto">
          <a:xfrm>
            <a:off x="0" y="2"/>
            <a:ext cx="5491870" cy="6773332"/>
            <a:chOff x="-2080" y="-2433"/>
            <a:chExt cx="6947" cy="6426"/>
          </a:xfrm>
        </p:grpSpPr>
        <p:sp>
          <p:nvSpPr>
            <p:cNvPr id="27" name="Freeform 26"/>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close/>
                </a:path>
              </a:pathLst>
            </a:custGeom>
            <a:solidFill>
              <a:srgbClr val="EBF5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7"/>
            <p:cNvSpPr>
              <a:spLocks/>
            </p:cNvSpPr>
            <p:nvPr/>
          </p:nvSpPr>
          <p:spPr bwMode="auto">
            <a:xfrm>
              <a:off x="-2080" y="-2433"/>
              <a:ext cx="6947" cy="6426"/>
            </a:xfrm>
            <a:custGeom>
              <a:avLst/>
              <a:gdLst>
                <a:gd name="T0" fmla="*/ 6947 w 6947"/>
                <a:gd name="T1" fmla="*/ 0 h 6426"/>
                <a:gd name="T2" fmla="*/ 4916 w 6947"/>
                <a:gd name="T3" fmla="*/ 0 h 6426"/>
                <a:gd name="T4" fmla="*/ 0 w 6947"/>
                <a:gd name="T5" fmla="*/ 1335 h 6426"/>
                <a:gd name="T6" fmla="*/ 0 w 6947"/>
                <a:gd name="T7" fmla="*/ 4089 h 6426"/>
                <a:gd name="T8" fmla="*/ 2350 w 6947"/>
                <a:gd name="T9" fmla="*/ 6426 h 6426"/>
                <a:gd name="T10" fmla="*/ 5249 w 6947"/>
                <a:gd name="T11" fmla="*/ 6426 h 6426"/>
                <a:gd name="T12" fmla="*/ 6947 w 6947"/>
                <a:gd name="T13" fmla="*/ 0 h 6426"/>
              </a:gdLst>
              <a:ahLst/>
              <a:cxnLst>
                <a:cxn ang="0">
                  <a:pos x="T0" y="T1"/>
                </a:cxn>
                <a:cxn ang="0">
                  <a:pos x="T2" y="T3"/>
                </a:cxn>
                <a:cxn ang="0">
                  <a:pos x="T4" y="T5"/>
                </a:cxn>
                <a:cxn ang="0">
                  <a:pos x="T6" y="T7"/>
                </a:cxn>
                <a:cxn ang="0">
                  <a:pos x="T8" y="T9"/>
                </a:cxn>
                <a:cxn ang="0">
                  <a:pos x="T10" y="T11"/>
                </a:cxn>
                <a:cxn ang="0">
                  <a:pos x="T12" y="T13"/>
                </a:cxn>
              </a:cxnLst>
              <a:rect l="0" t="0" r="r" b="b"/>
              <a:pathLst>
                <a:path w="6947" h="6426">
                  <a:moveTo>
                    <a:pt x="6947" y="0"/>
                  </a:moveTo>
                  <a:lnTo>
                    <a:pt x="4916" y="0"/>
                  </a:lnTo>
                  <a:lnTo>
                    <a:pt x="0" y="1335"/>
                  </a:lnTo>
                  <a:lnTo>
                    <a:pt x="0" y="4089"/>
                  </a:lnTo>
                  <a:lnTo>
                    <a:pt x="2350" y="6426"/>
                  </a:lnTo>
                  <a:lnTo>
                    <a:pt x="5249" y="6426"/>
                  </a:lnTo>
                  <a:lnTo>
                    <a:pt x="69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Tree>
    <p:extLst>
      <p:ext uri="{BB962C8B-B14F-4D97-AF65-F5344CB8AC3E}">
        <p14:creationId xmlns:p14="http://schemas.microsoft.com/office/powerpoint/2010/main" val="1782635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Break Empty">
    <p:spTree>
      <p:nvGrpSpPr>
        <p:cNvPr id="1" name=""/>
        <p:cNvGrpSpPr/>
        <p:nvPr/>
      </p:nvGrpSpPr>
      <p:grpSpPr>
        <a:xfrm>
          <a:off x="0" y="0"/>
          <a:ext cx="0" cy="0"/>
          <a:chOff x="0" y="0"/>
          <a:chExt cx="0" cy="0"/>
        </a:xfrm>
      </p:grpSpPr>
      <p:sp>
        <p:nvSpPr>
          <p:cNvPr id="3" name="Tytuł 1"/>
          <p:cNvSpPr>
            <a:spLocks noGrp="1"/>
          </p:cNvSpPr>
          <p:nvPr>
            <p:ph type="title" hasCustomPrompt="1"/>
          </p:nvPr>
        </p:nvSpPr>
        <p:spPr>
          <a:xfrm>
            <a:off x="833644" y="3668322"/>
            <a:ext cx="7470096" cy="1719533"/>
          </a:xfrm>
        </p:spPr>
        <p:txBody>
          <a:bodyPr anchor="t"/>
          <a:lstStyle>
            <a:lvl1pPr algn="ctr">
              <a:lnSpc>
                <a:spcPct val="100000"/>
              </a:lnSpc>
              <a:spcBef>
                <a:spcPts val="450"/>
              </a:spcBef>
              <a:spcAft>
                <a:spcPts val="450"/>
              </a:spcAft>
              <a:defRPr sz="2800" b="0">
                <a:solidFill>
                  <a:schemeClr val="accent1"/>
                </a:solidFill>
              </a:defRPr>
            </a:lvl1pPr>
          </a:lstStyle>
          <a:p>
            <a:r>
              <a:rPr lang="pl-PL" dirty="0"/>
              <a:t>EDIT TITLE</a:t>
            </a:r>
            <a:endParaRPr lang="en-US" dirty="0"/>
          </a:p>
        </p:txBody>
      </p:sp>
    </p:spTree>
    <p:extLst>
      <p:ext uri="{BB962C8B-B14F-4D97-AF65-F5344CB8AC3E}">
        <p14:creationId xmlns:p14="http://schemas.microsoft.com/office/powerpoint/2010/main" val="2740236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lor Gamm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COLOR GAMMA</a:t>
            </a:r>
          </a:p>
        </p:txBody>
      </p:sp>
      <p:sp>
        <p:nvSpPr>
          <p:cNvPr id="3" name="Rectangle 2"/>
          <p:cNvSpPr/>
          <p:nvPr/>
        </p:nvSpPr>
        <p:spPr>
          <a:xfrm>
            <a:off x="7505960" y="1726961"/>
            <a:ext cx="712243" cy="4082712"/>
          </a:xfrm>
          <a:prstGeom prst="rect">
            <a:avLst/>
          </a:prstGeom>
          <a:solidFill>
            <a:srgbClr val="426F0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970340" y="1726961"/>
            <a:ext cx="712243" cy="4082712"/>
          </a:xfrm>
          <a:prstGeom prst="rect">
            <a:avLst/>
          </a:prstGeom>
          <a:solidFill>
            <a:srgbClr val="3171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372055" y="1726961"/>
            <a:ext cx="712243" cy="4082712"/>
          </a:xfrm>
          <a:prstGeom prst="rect">
            <a:avLst/>
          </a:prstGeom>
          <a:solidFill>
            <a:srgbClr val="1EA18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238150" y="1726961"/>
            <a:ext cx="712243" cy="4082712"/>
          </a:xfrm>
          <a:prstGeom prst="rect">
            <a:avLst/>
          </a:prstGeom>
          <a:solidFill>
            <a:srgbClr val="F29B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104245" y="1726961"/>
            <a:ext cx="712243" cy="4082712"/>
          </a:xfrm>
          <a:prstGeom prst="rect">
            <a:avLst/>
          </a:prstGeom>
          <a:solidFill>
            <a:srgbClr val="BD39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836435" y="1726961"/>
            <a:ext cx="712243" cy="4082712"/>
          </a:xfrm>
          <a:prstGeom prst="rect">
            <a:avLst/>
          </a:prstGeom>
          <a:solidFill>
            <a:srgbClr val="7D994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98204" y="1726961"/>
            <a:ext cx="712243" cy="4082712"/>
          </a:xfrm>
          <a:prstGeom prst="rect">
            <a:avLst/>
          </a:prstGeom>
          <a:solidFill>
            <a:srgbClr val="44546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071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286918" y="365126"/>
            <a:ext cx="8593493" cy="502623"/>
          </a:xfrm>
          <a:prstGeom prst="rect">
            <a:avLst/>
          </a:prstGeom>
        </p:spPr>
        <p:txBody>
          <a:bodyPr vert="horz" lIns="68580" tIns="34290" rIns="68580" bIns="34290" rtlCol="0" anchor="ctr">
            <a:noAutofit/>
          </a:bodyPr>
          <a:lstStyle/>
          <a:p>
            <a:r>
              <a:rPr lang="en-US" noProof="0" dirty="0"/>
              <a:t>Edit Title</a:t>
            </a:r>
          </a:p>
        </p:txBody>
      </p:sp>
      <p:sp>
        <p:nvSpPr>
          <p:cNvPr id="3" name="Symbol zastępczy tekstu 2"/>
          <p:cNvSpPr>
            <a:spLocks noGrp="1"/>
          </p:cNvSpPr>
          <p:nvPr>
            <p:ph type="body" idx="1"/>
          </p:nvPr>
        </p:nvSpPr>
        <p:spPr>
          <a:xfrm>
            <a:off x="286918" y="1196975"/>
            <a:ext cx="8593493" cy="4979988"/>
          </a:xfrm>
          <a:prstGeom prst="rect">
            <a:avLst/>
          </a:prstGeom>
        </p:spPr>
        <p:txBody>
          <a:bodyPr vert="horz" lIns="68580" tIns="34290" rIns="68580" bIns="34290" rtlCol="0">
            <a:normAutofit/>
          </a:bodyPr>
          <a:lstStyle/>
          <a:p>
            <a:pPr lvl="0"/>
            <a:r>
              <a:rPr lang="en-US" noProof="0" dirty="0"/>
              <a:t>Click here to enter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 name="PoleTekstowe 1"/>
          <p:cNvSpPr txBox="1"/>
          <p:nvPr/>
        </p:nvSpPr>
        <p:spPr>
          <a:xfrm>
            <a:off x="286917" y="6524486"/>
            <a:ext cx="639162" cy="161583"/>
          </a:xfrm>
          <a:prstGeom prst="rect">
            <a:avLst/>
          </a:prstGeom>
          <a:noFill/>
        </p:spPr>
        <p:txBody>
          <a:bodyPr wrap="none" lIns="68580" tIns="34290" rIns="68580" bIns="34290" rtlCol="0">
            <a:spAutoFit/>
          </a:bodyPr>
          <a:lstStyle/>
          <a:p>
            <a:pPr indent="0" algn="l">
              <a:lnSpc>
                <a:spcPct val="100000"/>
              </a:lnSpc>
            </a:pPr>
            <a:r>
              <a:rPr lang="pl-PL" sz="600" b="0" dirty="0">
                <a:solidFill>
                  <a:schemeClr val="accent1"/>
                </a:solidFill>
                <a:latin typeface="+mj-lt"/>
                <a:cs typeface="Open Sans"/>
              </a:rPr>
              <a:t>www.luxoft.com</a:t>
            </a:r>
          </a:p>
        </p:txBody>
      </p:sp>
      <p:sp>
        <p:nvSpPr>
          <p:cNvPr id="10" name="Rectangle 4"/>
          <p:cNvSpPr/>
          <p:nvPr/>
        </p:nvSpPr>
        <p:spPr>
          <a:xfrm>
            <a:off x="8588182" y="6783577"/>
            <a:ext cx="555818" cy="76561"/>
          </a:xfrm>
          <a:custGeom>
            <a:avLst/>
            <a:gdLst/>
            <a:ahLst/>
            <a:cxnLst/>
            <a:rect l="l" t="t" r="r" b="b"/>
            <a:pathLst>
              <a:path w="555818" h="57421">
                <a:moveTo>
                  <a:pt x="57421" y="0"/>
                </a:moveTo>
                <a:lnTo>
                  <a:pt x="555818" y="0"/>
                </a:lnTo>
                <a:lnTo>
                  <a:pt x="555818" y="57421"/>
                </a:lnTo>
                <a:lnTo>
                  <a:pt x="0" y="57421"/>
                </a:lnTo>
                <a:close/>
              </a:path>
            </a:pathLst>
          </a:custGeom>
          <a:solidFill>
            <a:srgbClr val="FFE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chemeClr val="tx1"/>
              </a:solidFill>
            </a:endParaRPr>
          </a:p>
        </p:txBody>
      </p:sp>
      <p:sp>
        <p:nvSpPr>
          <p:cNvPr id="11" name="Rectangle 7"/>
          <p:cNvSpPr>
            <a:spLocks noChangeArrowheads="1"/>
          </p:cNvSpPr>
          <p:nvPr/>
        </p:nvSpPr>
        <p:spPr bwMode="auto">
          <a:xfrm>
            <a:off x="5724525" y="6783577"/>
            <a:ext cx="2863659" cy="77924"/>
          </a:xfrm>
          <a:custGeom>
            <a:avLst/>
            <a:gdLst/>
            <a:ahLst/>
            <a:cxnLst/>
            <a:rect l="l" t="t" r="r" b="b"/>
            <a:pathLst>
              <a:path w="2863659" h="58443">
                <a:moveTo>
                  <a:pt x="0" y="0"/>
                </a:moveTo>
                <a:lnTo>
                  <a:pt x="92107" y="0"/>
                </a:lnTo>
                <a:lnTo>
                  <a:pt x="2806238" y="0"/>
                </a:lnTo>
                <a:lnTo>
                  <a:pt x="2863659" y="57421"/>
                </a:lnTo>
                <a:lnTo>
                  <a:pt x="92107" y="57421"/>
                </a:lnTo>
                <a:lnTo>
                  <a:pt x="92107" y="58443"/>
                </a:lnTo>
                <a:lnTo>
                  <a:pt x="0" y="58443"/>
                </a:lnTo>
                <a:close/>
              </a:path>
            </a:pathLst>
          </a:custGeom>
          <a:solidFill>
            <a:srgbClr val="E25A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sp>
        <p:nvSpPr>
          <p:cNvPr id="12" name="Rectangle 6"/>
          <p:cNvSpPr>
            <a:spLocks noChangeArrowheads="1"/>
          </p:cNvSpPr>
          <p:nvPr/>
        </p:nvSpPr>
        <p:spPr bwMode="auto">
          <a:xfrm>
            <a:off x="-4" y="6783577"/>
            <a:ext cx="2862264" cy="77924"/>
          </a:xfrm>
          <a:prstGeom prst="rect">
            <a:avLst/>
          </a:prstGeom>
          <a:solidFill>
            <a:srgbClr val="043B7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6"/>
          <p:cNvSpPr>
            <a:spLocks noChangeArrowheads="1"/>
          </p:cNvSpPr>
          <p:nvPr/>
        </p:nvSpPr>
        <p:spPr bwMode="auto">
          <a:xfrm>
            <a:off x="2862260" y="6783577"/>
            <a:ext cx="2862264" cy="77924"/>
          </a:xfrm>
          <a:prstGeom prst="rect">
            <a:avLst/>
          </a:prstGeom>
          <a:solidFill>
            <a:srgbClr val="C019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dirty="0"/>
          </a:p>
        </p:txBody>
      </p:sp>
      <p:grpSp>
        <p:nvGrpSpPr>
          <p:cNvPr id="14" name="Group 5"/>
          <p:cNvGrpSpPr>
            <a:grpSpLocks noChangeAspect="1"/>
          </p:cNvGrpSpPr>
          <p:nvPr/>
        </p:nvGrpSpPr>
        <p:grpSpPr bwMode="auto">
          <a:xfrm>
            <a:off x="8475589" y="6435932"/>
            <a:ext cx="430186" cy="304368"/>
            <a:chOff x="1640" y="963"/>
            <a:chExt cx="2480" cy="1316"/>
          </a:xfrm>
        </p:grpSpPr>
        <p:sp>
          <p:nvSpPr>
            <p:cNvPr id="15" name="Freeform 6"/>
            <p:cNvSpPr>
              <a:spLocks/>
            </p:cNvSpPr>
            <p:nvPr/>
          </p:nvSpPr>
          <p:spPr bwMode="auto">
            <a:xfrm>
              <a:off x="2025" y="1440"/>
              <a:ext cx="246" cy="359"/>
            </a:xfrm>
            <a:custGeom>
              <a:avLst/>
              <a:gdLst>
                <a:gd name="T0" fmla="*/ 246 w 246"/>
                <a:gd name="T1" fmla="*/ 359 h 359"/>
                <a:gd name="T2" fmla="*/ 0 w 246"/>
                <a:gd name="T3" fmla="*/ 359 h 359"/>
                <a:gd name="T4" fmla="*/ 0 w 246"/>
                <a:gd name="T5" fmla="*/ 0 h 359"/>
                <a:gd name="T6" fmla="*/ 92 w 246"/>
                <a:gd name="T7" fmla="*/ 0 h 359"/>
                <a:gd name="T8" fmla="*/ 92 w 246"/>
                <a:gd name="T9" fmla="*/ 277 h 359"/>
                <a:gd name="T10" fmla="*/ 246 w 246"/>
                <a:gd name="T11" fmla="*/ 277 h 359"/>
                <a:gd name="T12" fmla="*/ 246 w 246"/>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46" h="359">
                  <a:moveTo>
                    <a:pt x="246" y="359"/>
                  </a:moveTo>
                  <a:lnTo>
                    <a:pt x="0" y="359"/>
                  </a:lnTo>
                  <a:lnTo>
                    <a:pt x="0" y="0"/>
                  </a:lnTo>
                  <a:lnTo>
                    <a:pt x="92" y="0"/>
                  </a:lnTo>
                  <a:lnTo>
                    <a:pt x="92" y="277"/>
                  </a:lnTo>
                  <a:lnTo>
                    <a:pt x="246" y="277"/>
                  </a:lnTo>
                  <a:lnTo>
                    <a:pt x="246"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7"/>
            <p:cNvSpPr>
              <a:spLocks/>
            </p:cNvSpPr>
            <p:nvPr/>
          </p:nvSpPr>
          <p:spPr bwMode="auto">
            <a:xfrm>
              <a:off x="2318" y="1440"/>
              <a:ext cx="309" cy="364"/>
            </a:xfrm>
            <a:custGeom>
              <a:avLst/>
              <a:gdLst>
                <a:gd name="T0" fmla="*/ 39 w 131"/>
                <a:gd name="T1" fmla="*/ 0 h 154"/>
                <a:gd name="T2" fmla="*/ 39 w 131"/>
                <a:gd name="T3" fmla="*/ 95 h 154"/>
                <a:gd name="T4" fmla="*/ 66 w 131"/>
                <a:gd name="T5" fmla="*/ 121 h 154"/>
                <a:gd name="T6" fmla="*/ 92 w 131"/>
                <a:gd name="T7" fmla="*/ 95 h 154"/>
                <a:gd name="T8" fmla="*/ 92 w 131"/>
                <a:gd name="T9" fmla="*/ 0 h 154"/>
                <a:gd name="T10" fmla="*/ 131 w 131"/>
                <a:gd name="T11" fmla="*/ 0 h 154"/>
                <a:gd name="T12" fmla="*/ 131 w 131"/>
                <a:gd name="T13" fmla="*/ 95 h 154"/>
                <a:gd name="T14" fmla="*/ 65 w 131"/>
                <a:gd name="T15" fmla="*/ 154 h 154"/>
                <a:gd name="T16" fmla="*/ 0 w 131"/>
                <a:gd name="T17" fmla="*/ 95 h 154"/>
                <a:gd name="T18" fmla="*/ 0 w 131"/>
                <a:gd name="T19" fmla="*/ 0 h 154"/>
                <a:gd name="T20" fmla="*/ 39 w 131"/>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54">
                  <a:moveTo>
                    <a:pt x="39" y="0"/>
                  </a:moveTo>
                  <a:cubicBezTo>
                    <a:pt x="39" y="95"/>
                    <a:pt x="39" y="95"/>
                    <a:pt x="39" y="95"/>
                  </a:cubicBezTo>
                  <a:cubicBezTo>
                    <a:pt x="39" y="108"/>
                    <a:pt x="51" y="121"/>
                    <a:pt x="66" y="121"/>
                  </a:cubicBezTo>
                  <a:cubicBezTo>
                    <a:pt x="80" y="121"/>
                    <a:pt x="92" y="108"/>
                    <a:pt x="92" y="95"/>
                  </a:cubicBezTo>
                  <a:cubicBezTo>
                    <a:pt x="92" y="0"/>
                    <a:pt x="92" y="0"/>
                    <a:pt x="92" y="0"/>
                  </a:cubicBezTo>
                  <a:cubicBezTo>
                    <a:pt x="131" y="0"/>
                    <a:pt x="131" y="0"/>
                    <a:pt x="131" y="0"/>
                  </a:cubicBezTo>
                  <a:cubicBezTo>
                    <a:pt x="131" y="95"/>
                    <a:pt x="131" y="95"/>
                    <a:pt x="131" y="95"/>
                  </a:cubicBezTo>
                  <a:cubicBezTo>
                    <a:pt x="131" y="134"/>
                    <a:pt x="94" y="154"/>
                    <a:pt x="65" y="154"/>
                  </a:cubicBezTo>
                  <a:cubicBezTo>
                    <a:pt x="36" y="154"/>
                    <a:pt x="0" y="135"/>
                    <a:pt x="0" y="95"/>
                  </a:cubicBezTo>
                  <a:cubicBezTo>
                    <a:pt x="0" y="0"/>
                    <a:pt x="0" y="0"/>
                    <a:pt x="0" y="0"/>
                  </a:cubicBezTo>
                  <a:lnTo>
                    <a:pt x="39"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8"/>
            <p:cNvSpPr>
              <a:spLocks noEditPoints="1"/>
            </p:cNvSpPr>
            <p:nvPr/>
          </p:nvSpPr>
          <p:spPr bwMode="auto">
            <a:xfrm>
              <a:off x="3085" y="1436"/>
              <a:ext cx="371" cy="371"/>
            </a:xfrm>
            <a:custGeom>
              <a:avLst/>
              <a:gdLst>
                <a:gd name="T0" fmla="*/ 157 w 157"/>
                <a:gd name="T1" fmla="*/ 79 h 157"/>
                <a:gd name="T2" fmla="*/ 79 w 157"/>
                <a:gd name="T3" fmla="*/ 157 h 157"/>
                <a:gd name="T4" fmla="*/ 0 w 157"/>
                <a:gd name="T5" fmla="*/ 79 h 157"/>
                <a:gd name="T6" fmla="*/ 79 w 157"/>
                <a:gd name="T7" fmla="*/ 0 h 157"/>
                <a:gd name="T8" fmla="*/ 157 w 157"/>
                <a:gd name="T9" fmla="*/ 79 h 157"/>
                <a:gd name="T10" fmla="*/ 79 w 157"/>
                <a:gd name="T11" fmla="*/ 122 h 157"/>
                <a:gd name="T12" fmla="*/ 118 w 157"/>
                <a:gd name="T13" fmla="*/ 79 h 157"/>
                <a:gd name="T14" fmla="*/ 78 w 157"/>
                <a:gd name="T15" fmla="*/ 35 h 157"/>
                <a:gd name="T16" fmla="*/ 39 w 157"/>
                <a:gd name="T17" fmla="*/ 79 h 157"/>
                <a:gd name="T18" fmla="*/ 79 w 157"/>
                <a:gd name="T19"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7">
                  <a:moveTo>
                    <a:pt x="157" y="79"/>
                  </a:moveTo>
                  <a:cubicBezTo>
                    <a:pt x="157" y="126"/>
                    <a:pt x="121" y="157"/>
                    <a:pt x="79" y="157"/>
                  </a:cubicBezTo>
                  <a:cubicBezTo>
                    <a:pt x="36" y="157"/>
                    <a:pt x="0" y="126"/>
                    <a:pt x="0" y="79"/>
                  </a:cubicBezTo>
                  <a:cubicBezTo>
                    <a:pt x="0" y="31"/>
                    <a:pt x="36" y="0"/>
                    <a:pt x="79" y="0"/>
                  </a:cubicBezTo>
                  <a:cubicBezTo>
                    <a:pt x="121" y="0"/>
                    <a:pt x="157" y="32"/>
                    <a:pt x="157" y="79"/>
                  </a:cubicBezTo>
                  <a:close/>
                  <a:moveTo>
                    <a:pt x="79" y="122"/>
                  </a:moveTo>
                  <a:cubicBezTo>
                    <a:pt x="98" y="122"/>
                    <a:pt x="118" y="111"/>
                    <a:pt x="118" y="79"/>
                  </a:cubicBezTo>
                  <a:cubicBezTo>
                    <a:pt x="118" y="47"/>
                    <a:pt x="98" y="35"/>
                    <a:pt x="78" y="35"/>
                  </a:cubicBezTo>
                  <a:cubicBezTo>
                    <a:pt x="58" y="35"/>
                    <a:pt x="39" y="49"/>
                    <a:pt x="39" y="79"/>
                  </a:cubicBezTo>
                  <a:cubicBezTo>
                    <a:pt x="39" y="108"/>
                    <a:pt x="59" y="122"/>
                    <a:pt x="79" y="122"/>
                  </a:cubicBez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
            <p:cNvSpPr>
              <a:spLocks/>
            </p:cNvSpPr>
            <p:nvPr/>
          </p:nvSpPr>
          <p:spPr bwMode="auto">
            <a:xfrm>
              <a:off x="3520" y="1440"/>
              <a:ext cx="236" cy="359"/>
            </a:xfrm>
            <a:custGeom>
              <a:avLst/>
              <a:gdLst>
                <a:gd name="T0" fmla="*/ 236 w 236"/>
                <a:gd name="T1" fmla="*/ 81 h 359"/>
                <a:gd name="T2" fmla="*/ 90 w 236"/>
                <a:gd name="T3" fmla="*/ 81 h 359"/>
                <a:gd name="T4" fmla="*/ 90 w 236"/>
                <a:gd name="T5" fmla="*/ 147 h 359"/>
                <a:gd name="T6" fmla="*/ 234 w 236"/>
                <a:gd name="T7" fmla="*/ 147 h 359"/>
                <a:gd name="T8" fmla="*/ 234 w 236"/>
                <a:gd name="T9" fmla="*/ 227 h 359"/>
                <a:gd name="T10" fmla="*/ 90 w 236"/>
                <a:gd name="T11" fmla="*/ 227 h 359"/>
                <a:gd name="T12" fmla="*/ 90 w 236"/>
                <a:gd name="T13" fmla="*/ 359 h 359"/>
                <a:gd name="T14" fmla="*/ 0 w 236"/>
                <a:gd name="T15" fmla="*/ 359 h 359"/>
                <a:gd name="T16" fmla="*/ 0 w 236"/>
                <a:gd name="T17" fmla="*/ 0 h 359"/>
                <a:gd name="T18" fmla="*/ 236 w 236"/>
                <a:gd name="T19" fmla="*/ 0 h 359"/>
                <a:gd name="T20" fmla="*/ 236 w 236"/>
                <a:gd name="T21" fmla="*/ 8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359">
                  <a:moveTo>
                    <a:pt x="236" y="81"/>
                  </a:moveTo>
                  <a:lnTo>
                    <a:pt x="90" y="81"/>
                  </a:lnTo>
                  <a:lnTo>
                    <a:pt x="90" y="147"/>
                  </a:lnTo>
                  <a:lnTo>
                    <a:pt x="234" y="147"/>
                  </a:lnTo>
                  <a:lnTo>
                    <a:pt x="234" y="227"/>
                  </a:lnTo>
                  <a:lnTo>
                    <a:pt x="90" y="227"/>
                  </a:lnTo>
                  <a:lnTo>
                    <a:pt x="90" y="359"/>
                  </a:lnTo>
                  <a:lnTo>
                    <a:pt x="0" y="359"/>
                  </a:lnTo>
                  <a:lnTo>
                    <a:pt x="0" y="0"/>
                  </a:lnTo>
                  <a:lnTo>
                    <a:pt x="236" y="0"/>
                  </a:lnTo>
                  <a:lnTo>
                    <a:pt x="236" y="81"/>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
            <p:cNvSpPr>
              <a:spLocks/>
            </p:cNvSpPr>
            <p:nvPr/>
          </p:nvSpPr>
          <p:spPr bwMode="auto">
            <a:xfrm>
              <a:off x="3827" y="1440"/>
              <a:ext cx="293" cy="359"/>
            </a:xfrm>
            <a:custGeom>
              <a:avLst/>
              <a:gdLst>
                <a:gd name="T0" fmla="*/ 293 w 293"/>
                <a:gd name="T1" fmla="*/ 0 h 359"/>
                <a:gd name="T2" fmla="*/ 293 w 293"/>
                <a:gd name="T3" fmla="*/ 81 h 359"/>
                <a:gd name="T4" fmla="*/ 191 w 293"/>
                <a:gd name="T5" fmla="*/ 81 h 359"/>
                <a:gd name="T6" fmla="*/ 191 w 293"/>
                <a:gd name="T7" fmla="*/ 359 h 359"/>
                <a:gd name="T8" fmla="*/ 99 w 293"/>
                <a:gd name="T9" fmla="*/ 359 h 359"/>
                <a:gd name="T10" fmla="*/ 99 w 293"/>
                <a:gd name="T11" fmla="*/ 81 h 359"/>
                <a:gd name="T12" fmla="*/ 0 w 293"/>
                <a:gd name="T13" fmla="*/ 81 h 359"/>
                <a:gd name="T14" fmla="*/ 0 w 293"/>
                <a:gd name="T15" fmla="*/ 0 h 359"/>
                <a:gd name="T16" fmla="*/ 293 w 293"/>
                <a:gd name="T1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3" h="359">
                  <a:moveTo>
                    <a:pt x="293" y="0"/>
                  </a:moveTo>
                  <a:lnTo>
                    <a:pt x="293" y="81"/>
                  </a:lnTo>
                  <a:lnTo>
                    <a:pt x="191" y="81"/>
                  </a:lnTo>
                  <a:lnTo>
                    <a:pt x="191" y="359"/>
                  </a:lnTo>
                  <a:lnTo>
                    <a:pt x="99" y="359"/>
                  </a:lnTo>
                  <a:lnTo>
                    <a:pt x="99" y="81"/>
                  </a:lnTo>
                  <a:lnTo>
                    <a:pt x="0" y="81"/>
                  </a:lnTo>
                  <a:lnTo>
                    <a:pt x="0" y="0"/>
                  </a:lnTo>
                  <a:lnTo>
                    <a:pt x="293"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1"/>
            <p:cNvSpPr>
              <a:spLocks/>
            </p:cNvSpPr>
            <p:nvPr/>
          </p:nvSpPr>
          <p:spPr bwMode="auto">
            <a:xfrm>
              <a:off x="2119" y="963"/>
              <a:ext cx="359" cy="293"/>
            </a:xfrm>
            <a:custGeom>
              <a:avLst/>
              <a:gdLst>
                <a:gd name="T0" fmla="*/ 0 w 359"/>
                <a:gd name="T1" fmla="*/ 293 h 293"/>
                <a:gd name="T2" fmla="*/ 180 w 359"/>
                <a:gd name="T3" fmla="*/ 114 h 293"/>
                <a:gd name="T4" fmla="*/ 359 w 359"/>
                <a:gd name="T5" fmla="*/ 293 h 293"/>
                <a:gd name="T6" fmla="*/ 359 w 359"/>
                <a:gd name="T7" fmla="*/ 178 h 293"/>
                <a:gd name="T8" fmla="*/ 180 w 359"/>
                <a:gd name="T9" fmla="*/ 0 h 293"/>
                <a:gd name="T10" fmla="*/ 0 w 359"/>
                <a:gd name="T11" fmla="*/ 180 h 293"/>
                <a:gd name="T12" fmla="*/ 0 w 359"/>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359" h="293">
                  <a:moveTo>
                    <a:pt x="0" y="293"/>
                  </a:moveTo>
                  <a:lnTo>
                    <a:pt x="180" y="114"/>
                  </a:lnTo>
                  <a:lnTo>
                    <a:pt x="359" y="293"/>
                  </a:lnTo>
                  <a:lnTo>
                    <a:pt x="359" y="178"/>
                  </a:lnTo>
                  <a:lnTo>
                    <a:pt x="180" y="0"/>
                  </a:lnTo>
                  <a:lnTo>
                    <a:pt x="0" y="180"/>
                  </a:lnTo>
                  <a:lnTo>
                    <a:pt x="0" y="293"/>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2"/>
            <p:cNvSpPr>
              <a:spLocks/>
            </p:cNvSpPr>
            <p:nvPr/>
          </p:nvSpPr>
          <p:spPr bwMode="auto">
            <a:xfrm>
              <a:off x="1640" y="1440"/>
              <a:ext cx="295" cy="359"/>
            </a:xfrm>
            <a:custGeom>
              <a:avLst/>
              <a:gdLst>
                <a:gd name="T0" fmla="*/ 295 w 295"/>
                <a:gd name="T1" fmla="*/ 359 h 359"/>
                <a:gd name="T2" fmla="*/ 116 w 295"/>
                <a:gd name="T3" fmla="*/ 180 h 359"/>
                <a:gd name="T4" fmla="*/ 295 w 295"/>
                <a:gd name="T5" fmla="*/ 0 h 359"/>
                <a:gd name="T6" fmla="*/ 182 w 295"/>
                <a:gd name="T7" fmla="*/ 0 h 359"/>
                <a:gd name="T8" fmla="*/ 0 w 295"/>
                <a:gd name="T9" fmla="*/ 180 h 359"/>
                <a:gd name="T10" fmla="*/ 179 w 295"/>
                <a:gd name="T11" fmla="*/ 359 h 359"/>
                <a:gd name="T12" fmla="*/ 295 w 295"/>
                <a:gd name="T13" fmla="*/ 359 h 359"/>
              </a:gdLst>
              <a:ahLst/>
              <a:cxnLst>
                <a:cxn ang="0">
                  <a:pos x="T0" y="T1"/>
                </a:cxn>
                <a:cxn ang="0">
                  <a:pos x="T2" y="T3"/>
                </a:cxn>
                <a:cxn ang="0">
                  <a:pos x="T4" y="T5"/>
                </a:cxn>
                <a:cxn ang="0">
                  <a:pos x="T6" y="T7"/>
                </a:cxn>
                <a:cxn ang="0">
                  <a:pos x="T8" y="T9"/>
                </a:cxn>
                <a:cxn ang="0">
                  <a:pos x="T10" y="T11"/>
                </a:cxn>
                <a:cxn ang="0">
                  <a:pos x="T12" y="T13"/>
                </a:cxn>
              </a:cxnLst>
              <a:rect l="0" t="0" r="r" b="b"/>
              <a:pathLst>
                <a:path w="295" h="359">
                  <a:moveTo>
                    <a:pt x="295" y="359"/>
                  </a:moveTo>
                  <a:lnTo>
                    <a:pt x="116" y="180"/>
                  </a:lnTo>
                  <a:lnTo>
                    <a:pt x="295" y="0"/>
                  </a:lnTo>
                  <a:lnTo>
                    <a:pt x="182" y="0"/>
                  </a:lnTo>
                  <a:lnTo>
                    <a:pt x="0" y="180"/>
                  </a:lnTo>
                  <a:lnTo>
                    <a:pt x="179" y="359"/>
                  </a:lnTo>
                  <a:lnTo>
                    <a:pt x="295" y="359"/>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
            <p:cNvSpPr>
              <a:spLocks/>
            </p:cNvSpPr>
            <p:nvPr/>
          </p:nvSpPr>
          <p:spPr bwMode="auto">
            <a:xfrm>
              <a:off x="2119" y="1984"/>
              <a:ext cx="359" cy="295"/>
            </a:xfrm>
            <a:custGeom>
              <a:avLst/>
              <a:gdLst>
                <a:gd name="T0" fmla="*/ 359 w 359"/>
                <a:gd name="T1" fmla="*/ 2 h 295"/>
                <a:gd name="T2" fmla="*/ 180 w 359"/>
                <a:gd name="T3" fmla="*/ 182 h 295"/>
                <a:gd name="T4" fmla="*/ 0 w 359"/>
                <a:gd name="T5" fmla="*/ 0 h 295"/>
                <a:gd name="T6" fmla="*/ 0 w 359"/>
                <a:gd name="T7" fmla="*/ 115 h 295"/>
                <a:gd name="T8" fmla="*/ 180 w 359"/>
                <a:gd name="T9" fmla="*/ 295 h 295"/>
                <a:gd name="T10" fmla="*/ 359 w 359"/>
                <a:gd name="T11" fmla="*/ 118 h 295"/>
                <a:gd name="T12" fmla="*/ 359 w 359"/>
                <a:gd name="T13" fmla="*/ 2 h 295"/>
              </a:gdLst>
              <a:ahLst/>
              <a:cxnLst>
                <a:cxn ang="0">
                  <a:pos x="T0" y="T1"/>
                </a:cxn>
                <a:cxn ang="0">
                  <a:pos x="T2" y="T3"/>
                </a:cxn>
                <a:cxn ang="0">
                  <a:pos x="T4" y="T5"/>
                </a:cxn>
                <a:cxn ang="0">
                  <a:pos x="T6" y="T7"/>
                </a:cxn>
                <a:cxn ang="0">
                  <a:pos x="T8" y="T9"/>
                </a:cxn>
                <a:cxn ang="0">
                  <a:pos x="T10" y="T11"/>
                </a:cxn>
                <a:cxn ang="0">
                  <a:pos x="T12" y="T13"/>
                </a:cxn>
              </a:cxnLst>
              <a:rect l="0" t="0" r="r" b="b"/>
              <a:pathLst>
                <a:path w="359" h="295">
                  <a:moveTo>
                    <a:pt x="359" y="2"/>
                  </a:moveTo>
                  <a:lnTo>
                    <a:pt x="180" y="182"/>
                  </a:lnTo>
                  <a:lnTo>
                    <a:pt x="0" y="0"/>
                  </a:lnTo>
                  <a:lnTo>
                    <a:pt x="0" y="115"/>
                  </a:lnTo>
                  <a:lnTo>
                    <a:pt x="180" y="295"/>
                  </a:lnTo>
                  <a:lnTo>
                    <a:pt x="359" y="118"/>
                  </a:lnTo>
                  <a:lnTo>
                    <a:pt x="359" y="2"/>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4"/>
            <p:cNvSpPr>
              <a:spLocks/>
            </p:cNvSpPr>
            <p:nvPr/>
          </p:nvSpPr>
          <p:spPr bwMode="auto">
            <a:xfrm>
              <a:off x="2908" y="1672"/>
              <a:ext cx="187" cy="127"/>
            </a:xfrm>
            <a:custGeom>
              <a:avLst/>
              <a:gdLst>
                <a:gd name="T0" fmla="*/ 0 w 187"/>
                <a:gd name="T1" fmla="*/ 57 h 127"/>
                <a:gd name="T2" fmla="*/ 71 w 187"/>
                <a:gd name="T3" fmla="*/ 127 h 127"/>
                <a:gd name="T4" fmla="*/ 187 w 187"/>
                <a:gd name="T5" fmla="*/ 127 h 127"/>
                <a:gd name="T6" fmla="*/ 57 w 187"/>
                <a:gd name="T7" fmla="*/ 0 h 127"/>
                <a:gd name="T8" fmla="*/ 0 w 187"/>
                <a:gd name="T9" fmla="*/ 57 h 127"/>
              </a:gdLst>
              <a:ahLst/>
              <a:cxnLst>
                <a:cxn ang="0">
                  <a:pos x="T0" y="T1"/>
                </a:cxn>
                <a:cxn ang="0">
                  <a:pos x="T2" y="T3"/>
                </a:cxn>
                <a:cxn ang="0">
                  <a:pos x="T4" y="T5"/>
                </a:cxn>
                <a:cxn ang="0">
                  <a:pos x="T6" y="T7"/>
                </a:cxn>
                <a:cxn ang="0">
                  <a:pos x="T8" y="T9"/>
                </a:cxn>
              </a:cxnLst>
              <a:rect l="0" t="0" r="r" b="b"/>
              <a:pathLst>
                <a:path w="187" h="127">
                  <a:moveTo>
                    <a:pt x="0" y="57"/>
                  </a:moveTo>
                  <a:lnTo>
                    <a:pt x="71" y="127"/>
                  </a:lnTo>
                  <a:lnTo>
                    <a:pt x="187" y="127"/>
                  </a:lnTo>
                  <a:lnTo>
                    <a:pt x="57" y="0"/>
                  </a:lnTo>
                  <a:lnTo>
                    <a:pt x="0" y="57"/>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5"/>
            <p:cNvSpPr>
              <a:spLocks/>
            </p:cNvSpPr>
            <p:nvPr/>
          </p:nvSpPr>
          <p:spPr bwMode="auto">
            <a:xfrm>
              <a:off x="2908" y="1440"/>
              <a:ext cx="187" cy="130"/>
            </a:xfrm>
            <a:custGeom>
              <a:avLst/>
              <a:gdLst>
                <a:gd name="T0" fmla="*/ 57 w 187"/>
                <a:gd name="T1" fmla="*/ 130 h 130"/>
                <a:gd name="T2" fmla="*/ 187 w 187"/>
                <a:gd name="T3" fmla="*/ 0 h 130"/>
                <a:gd name="T4" fmla="*/ 74 w 187"/>
                <a:gd name="T5" fmla="*/ 0 h 130"/>
                <a:gd name="T6" fmla="*/ 0 w 187"/>
                <a:gd name="T7" fmla="*/ 74 h 130"/>
                <a:gd name="T8" fmla="*/ 57 w 187"/>
                <a:gd name="T9" fmla="*/ 130 h 130"/>
              </a:gdLst>
              <a:ahLst/>
              <a:cxnLst>
                <a:cxn ang="0">
                  <a:pos x="T0" y="T1"/>
                </a:cxn>
                <a:cxn ang="0">
                  <a:pos x="T2" y="T3"/>
                </a:cxn>
                <a:cxn ang="0">
                  <a:pos x="T4" y="T5"/>
                </a:cxn>
                <a:cxn ang="0">
                  <a:pos x="T6" y="T7"/>
                </a:cxn>
                <a:cxn ang="0">
                  <a:pos x="T8" y="T9"/>
                </a:cxn>
              </a:cxnLst>
              <a:rect l="0" t="0" r="r" b="b"/>
              <a:pathLst>
                <a:path w="187" h="130">
                  <a:moveTo>
                    <a:pt x="57" y="130"/>
                  </a:moveTo>
                  <a:lnTo>
                    <a:pt x="187" y="0"/>
                  </a:lnTo>
                  <a:lnTo>
                    <a:pt x="74" y="0"/>
                  </a:lnTo>
                  <a:lnTo>
                    <a:pt x="0" y="74"/>
                  </a:lnTo>
                  <a:lnTo>
                    <a:pt x="57" y="13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6"/>
            <p:cNvSpPr>
              <a:spLocks/>
            </p:cNvSpPr>
            <p:nvPr/>
          </p:nvSpPr>
          <p:spPr bwMode="auto">
            <a:xfrm>
              <a:off x="2665" y="1443"/>
              <a:ext cx="293" cy="356"/>
            </a:xfrm>
            <a:custGeom>
              <a:avLst/>
              <a:gdLst>
                <a:gd name="T0" fmla="*/ 0 w 293"/>
                <a:gd name="T1" fmla="*/ 0 h 356"/>
                <a:gd name="T2" fmla="*/ 177 w 293"/>
                <a:gd name="T3" fmla="*/ 177 h 356"/>
                <a:gd name="T4" fmla="*/ 0 w 293"/>
                <a:gd name="T5" fmla="*/ 356 h 356"/>
                <a:gd name="T6" fmla="*/ 113 w 293"/>
                <a:gd name="T7" fmla="*/ 356 h 356"/>
                <a:gd name="T8" fmla="*/ 293 w 293"/>
                <a:gd name="T9" fmla="*/ 177 h 356"/>
                <a:gd name="T10" fmla="*/ 113 w 293"/>
                <a:gd name="T11" fmla="*/ 0 h 356"/>
                <a:gd name="T12" fmla="*/ 0 w 29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93" h="356">
                  <a:moveTo>
                    <a:pt x="0" y="0"/>
                  </a:moveTo>
                  <a:lnTo>
                    <a:pt x="177" y="177"/>
                  </a:lnTo>
                  <a:lnTo>
                    <a:pt x="0" y="356"/>
                  </a:lnTo>
                  <a:lnTo>
                    <a:pt x="113" y="356"/>
                  </a:lnTo>
                  <a:lnTo>
                    <a:pt x="293" y="177"/>
                  </a:lnTo>
                  <a:lnTo>
                    <a:pt x="113" y="0"/>
                  </a:lnTo>
                  <a:lnTo>
                    <a:pt x="0" y="0"/>
                  </a:lnTo>
                  <a:close/>
                </a:path>
              </a:pathLst>
            </a:custGeom>
            <a:solidFill>
              <a:srgbClr val="0041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 name="Oval 29"/>
          <p:cNvSpPr/>
          <p:nvPr/>
        </p:nvSpPr>
        <p:spPr>
          <a:xfrm>
            <a:off x="8810683" y="50104"/>
            <a:ext cx="291848" cy="389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algn="ctr"/>
            <a:endParaRPr lang="en-US" sz="500" dirty="0">
              <a:solidFill>
                <a:prstClr val="white"/>
              </a:solidFill>
              <a:latin typeface="Calibri Light" panose="020F0302020204030204" pitchFamily="34" charset="0"/>
            </a:endParaRPr>
          </a:p>
        </p:txBody>
      </p:sp>
      <p:sp>
        <p:nvSpPr>
          <p:cNvPr id="4" name="TextBox 3"/>
          <p:cNvSpPr txBox="1"/>
          <p:nvPr/>
        </p:nvSpPr>
        <p:spPr>
          <a:xfrm>
            <a:off x="8810683" y="50104"/>
            <a:ext cx="291848" cy="389131"/>
          </a:xfrm>
          <a:prstGeom prst="rect">
            <a:avLst/>
          </a:prstGeom>
          <a:noFill/>
        </p:spPr>
        <p:txBody>
          <a:bodyPr wrap="square" lIns="0" tIns="0" rIns="0" bIns="0" rtlCol="0" anchor="ctr">
            <a:noAutofit/>
          </a:bodyPr>
          <a:lstStyle/>
          <a:p>
            <a:pPr algn="ctr"/>
            <a:fld id="{68AAC1A9-6820-404F-9E78-0F0008539738}" type="slidenum">
              <a:rPr lang="en-US" sz="1200" smtClean="0">
                <a:solidFill>
                  <a:schemeClr val="bg1"/>
                </a:solidFill>
                <a:latin typeface="+mj-lt"/>
              </a:rPr>
              <a:pPr algn="ctr"/>
              <a:t>‹#›</a:t>
            </a:fld>
            <a:endParaRPr lang="en-US" sz="1200" dirty="0">
              <a:solidFill>
                <a:schemeClr val="bg1"/>
              </a:solidFill>
              <a:latin typeface="+mj-lt"/>
            </a:endParaRPr>
          </a:p>
        </p:txBody>
      </p:sp>
    </p:spTree>
    <p:extLst>
      <p:ext uri="{BB962C8B-B14F-4D97-AF65-F5344CB8AC3E}">
        <p14:creationId xmlns:p14="http://schemas.microsoft.com/office/powerpoint/2010/main" val="2245703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xStyles>
    <p:titleStyle>
      <a:lvl1pPr algn="l" defTabSz="685800" rtl="0" eaLnBrk="1" latinLnBrk="0" hangingPunct="1">
        <a:lnSpc>
          <a:spcPct val="100000"/>
        </a:lnSpc>
        <a:spcBef>
          <a:spcPts val="450"/>
        </a:spcBef>
        <a:spcAft>
          <a:spcPts val="450"/>
        </a:spcAft>
        <a:buNone/>
        <a:defRPr sz="2300" b="0" i="0" kern="1200" cap="all" baseline="0">
          <a:solidFill>
            <a:srgbClr val="BD392F"/>
          </a:solidFill>
          <a:latin typeface="+mn-lt"/>
          <a:ea typeface="Avenir Next Medium" charset="0"/>
          <a:cs typeface="Avenir Next Medium" charset="0"/>
        </a:defRPr>
      </a:lvl1pPr>
    </p:titleStyle>
    <p:bodyStyle>
      <a:lvl1pPr marL="270000" indent="-270000" algn="l" defTabSz="685800" rtl="0" eaLnBrk="1" latinLnBrk="0" hangingPunct="1">
        <a:lnSpc>
          <a:spcPct val="130000"/>
        </a:lnSpc>
        <a:spcBef>
          <a:spcPts val="450"/>
        </a:spcBef>
        <a:spcAft>
          <a:spcPts val="450"/>
        </a:spcAft>
        <a:buClr>
          <a:srgbClr val="BD392F"/>
        </a:buClr>
        <a:buFont typeface="Wingdings" panose="05000000000000000000" pitchFamily="2" charset="2"/>
        <a:buChar char="w"/>
        <a:defRPr sz="2100" kern="1200">
          <a:solidFill>
            <a:srgbClr val="445469"/>
          </a:solidFill>
          <a:latin typeface="+mj-lt"/>
          <a:ea typeface="Avenir Next" charset="0"/>
          <a:cs typeface="Avenir Next" charset="0"/>
        </a:defRPr>
      </a:lvl1pPr>
      <a:lvl2pPr marL="514350" indent="-270000" algn="l" defTabSz="685800" rtl="0" eaLnBrk="1" latinLnBrk="0" hangingPunct="1">
        <a:lnSpc>
          <a:spcPct val="130000"/>
        </a:lnSpc>
        <a:spcBef>
          <a:spcPts val="450"/>
        </a:spcBef>
        <a:spcAft>
          <a:spcPts val="450"/>
        </a:spcAft>
        <a:buClr>
          <a:srgbClr val="BD392F"/>
        </a:buClr>
        <a:buFont typeface="Arial" panose="020B0604020202020204" pitchFamily="34" charset="0"/>
        <a:buChar char="­"/>
        <a:defRPr sz="1800" kern="1200">
          <a:solidFill>
            <a:srgbClr val="445469"/>
          </a:solidFill>
          <a:latin typeface="+mj-lt"/>
          <a:ea typeface="Avenir Next" charset="0"/>
          <a:cs typeface="Avenir Next" charset="0"/>
        </a:defRPr>
      </a:lvl2pPr>
      <a:lvl3pPr marL="857250" indent="-270000" algn="l" defTabSz="685800" rtl="0" eaLnBrk="1" latinLnBrk="0" hangingPunct="1">
        <a:lnSpc>
          <a:spcPct val="130000"/>
        </a:lnSpc>
        <a:spcBef>
          <a:spcPts val="450"/>
        </a:spcBef>
        <a:spcAft>
          <a:spcPts val="450"/>
        </a:spcAft>
        <a:buClr>
          <a:srgbClr val="445469"/>
        </a:buClr>
        <a:buFont typeface="Wingdings" panose="05000000000000000000" pitchFamily="2" charset="2"/>
        <a:buChar char="w"/>
        <a:defRPr sz="1500" kern="1200">
          <a:solidFill>
            <a:srgbClr val="445469"/>
          </a:solidFill>
          <a:latin typeface="+mj-lt"/>
          <a:ea typeface="Avenir Next" charset="0"/>
          <a:cs typeface="Avenir Next" charset="0"/>
        </a:defRPr>
      </a:lvl3pPr>
      <a:lvl4pPr marL="1200150" indent="-270000" algn="l" defTabSz="685800" rtl="0" eaLnBrk="1" latinLnBrk="0" hangingPunct="1">
        <a:lnSpc>
          <a:spcPct val="130000"/>
        </a:lnSpc>
        <a:spcBef>
          <a:spcPts val="450"/>
        </a:spcBef>
        <a:spcAft>
          <a:spcPts val="450"/>
        </a:spcAft>
        <a:buClr>
          <a:srgbClr val="445469"/>
        </a:buClr>
        <a:buFont typeface="Arial" panose="020B0604020202020204" pitchFamily="34" charset="0"/>
        <a:buChar char="­"/>
        <a:defRPr sz="1400" kern="1200">
          <a:solidFill>
            <a:srgbClr val="445469"/>
          </a:solidFill>
          <a:latin typeface="+mj-lt"/>
          <a:ea typeface="Avenir Next" charset="0"/>
          <a:cs typeface="Avenir Next" charset="0"/>
        </a:defRPr>
      </a:lvl4pPr>
      <a:lvl5pPr marL="1543050" indent="-270000" algn="l" defTabSz="685800" rtl="0" eaLnBrk="1" latinLnBrk="0" hangingPunct="1">
        <a:lnSpc>
          <a:spcPct val="130000"/>
        </a:lnSpc>
        <a:spcBef>
          <a:spcPts val="450"/>
        </a:spcBef>
        <a:spcAft>
          <a:spcPts val="450"/>
        </a:spcAft>
        <a:buClr>
          <a:srgbClr val="445469"/>
        </a:buClr>
        <a:buFont typeface="Wingdings" panose="05000000000000000000" pitchFamily="2" charset="2"/>
        <a:buChar char="w"/>
        <a:defRPr sz="1400" kern="1200">
          <a:solidFill>
            <a:srgbClr val="445469"/>
          </a:solidFill>
          <a:latin typeface="+mj-lt"/>
          <a:ea typeface="Avenir Next" charset="0"/>
          <a:cs typeface="Avenir Next"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Angular 2</a:t>
            </a:r>
            <a:br>
              <a:rPr lang="en-US" dirty="0" smtClean="0"/>
            </a:br>
            <a:r>
              <a:rPr lang="en-US" dirty="0"/>
              <a:t/>
            </a:r>
            <a:br>
              <a:rPr lang="en-US" dirty="0"/>
            </a:br>
            <a:r>
              <a:rPr lang="en-US" sz="2000" dirty="0" smtClean="0"/>
              <a:t>observables</a:t>
            </a:r>
            <a:endParaRPr lang="en-US" dirty="0"/>
          </a:p>
        </p:txBody>
      </p:sp>
    </p:spTree>
    <p:extLst>
      <p:ext uri="{BB962C8B-B14F-4D97-AF65-F5344CB8AC3E}">
        <p14:creationId xmlns:p14="http://schemas.microsoft.com/office/powerpoint/2010/main" val="2619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Component with promises</a:t>
            </a:r>
            <a:endParaRPr lang="ru-RU" dirty="0"/>
          </a:p>
        </p:txBody>
      </p:sp>
      <p:sp>
        <p:nvSpPr>
          <p:cNvPr id="5" name="Rectangle 4"/>
          <p:cNvSpPr/>
          <p:nvPr/>
        </p:nvSpPr>
        <p:spPr>
          <a:xfrm>
            <a:off x="286918" y="1182851"/>
            <a:ext cx="9275561" cy="5078314"/>
          </a:xfrm>
          <a:prstGeom prst="rect">
            <a:avLst/>
          </a:prstGeom>
        </p:spPr>
        <p:txBody>
          <a:bodyPr wrap="square">
            <a:spAutoFit/>
          </a:bodyPr>
          <a:lstStyle/>
          <a:p>
            <a:r>
              <a:rPr lang="en-US" dirty="0"/>
              <a:t>@Component({</a:t>
            </a:r>
            <a:br>
              <a:rPr lang="en-US" dirty="0"/>
            </a:br>
            <a:r>
              <a:rPr lang="en-US" dirty="0"/>
              <a:t>    </a:t>
            </a:r>
            <a:r>
              <a:rPr lang="en-US" b="1" dirty="0" err="1">
                <a:solidFill>
                  <a:srgbClr val="660E7A"/>
                </a:solidFill>
              </a:rPr>
              <a:t>templateUrl</a:t>
            </a:r>
            <a:r>
              <a:rPr lang="en-US" dirty="0"/>
              <a:t>: </a:t>
            </a:r>
            <a:r>
              <a:rPr lang="en-US" b="1" dirty="0">
                <a:solidFill>
                  <a:srgbClr val="008000"/>
                </a:solidFill>
              </a:rPr>
              <a:t>'../html/</a:t>
            </a:r>
            <a:r>
              <a:rPr lang="en-US" b="1" dirty="0" err="1">
                <a:solidFill>
                  <a:srgbClr val="008000"/>
                </a:solidFill>
              </a:rPr>
              <a:t>films.html</a:t>
            </a:r>
            <a:r>
              <a:rPr lang="en-US" b="1" dirty="0">
                <a:solidFill>
                  <a:srgbClr val="008000"/>
                </a:solidFill>
              </a:rPr>
              <a:t>'</a:t>
            </a:r>
            <a:br>
              <a:rPr lang="en-US" b="1" dirty="0">
                <a:solidFill>
                  <a:srgbClr val="008000"/>
                </a:solidFill>
              </a:rPr>
            </a:br>
            <a:r>
              <a:rPr lang="en-US" dirty="0"/>
              <a:t>})</a:t>
            </a:r>
            <a:br>
              <a:rPr lang="en-US" dirty="0"/>
            </a:br>
            <a:r>
              <a:rPr lang="en-US" b="1" dirty="0">
                <a:solidFill>
                  <a:srgbClr val="000080"/>
                </a:solidFill>
              </a:rPr>
              <a:t>export class </a:t>
            </a:r>
            <a:r>
              <a:rPr lang="en-US" dirty="0" err="1"/>
              <a:t>FilmsComponent</a:t>
            </a:r>
            <a:r>
              <a:rPr lang="en-US" dirty="0"/>
              <a:t>  {</a:t>
            </a:r>
            <a:br>
              <a:rPr lang="en-US" dirty="0"/>
            </a:br>
            <a:r>
              <a:rPr lang="en-US" dirty="0" smtClean="0"/>
              <a:t>    </a:t>
            </a:r>
            <a:r>
              <a:rPr lang="en-US" b="1" dirty="0">
                <a:solidFill>
                  <a:srgbClr val="660E7A"/>
                </a:solidFill>
              </a:rPr>
              <a:t>title</a:t>
            </a:r>
            <a:r>
              <a:rPr lang="en-US" dirty="0"/>
              <a:t>: </a:t>
            </a:r>
            <a:r>
              <a:rPr lang="en-US" b="1" dirty="0">
                <a:solidFill>
                  <a:srgbClr val="000080"/>
                </a:solidFill>
              </a:rPr>
              <a:t>string </a:t>
            </a:r>
            <a:r>
              <a:rPr lang="en-US" dirty="0"/>
              <a:t>= </a:t>
            </a:r>
            <a:r>
              <a:rPr lang="en-US" b="1" dirty="0">
                <a:solidFill>
                  <a:srgbClr val="008000"/>
                </a:solidFill>
              </a:rPr>
              <a:t>'Films'</a:t>
            </a:r>
            <a:r>
              <a:rPr lang="en-US" dirty="0"/>
              <a:t>;</a:t>
            </a:r>
            <a:br>
              <a:rPr lang="en-US" dirty="0"/>
            </a:br>
            <a:r>
              <a:rPr lang="en-US" dirty="0"/>
              <a:t>    </a:t>
            </a:r>
            <a:r>
              <a:rPr lang="en-US" b="1" dirty="0" err="1">
                <a:solidFill>
                  <a:srgbClr val="660E7A"/>
                </a:solidFill>
              </a:rPr>
              <a:t>filmsPromiseArray</a:t>
            </a:r>
            <a:r>
              <a:rPr lang="en-US" dirty="0"/>
              <a:t>: </a:t>
            </a:r>
            <a:r>
              <a:rPr lang="en-US" dirty="0" err="1"/>
              <a:t>FilmModel</a:t>
            </a:r>
            <a:r>
              <a:rPr lang="en-US" dirty="0"/>
              <a:t>[] = </a:t>
            </a:r>
            <a:r>
              <a:rPr lang="en-US" b="1" dirty="0">
                <a:solidFill>
                  <a:srgbClr val="000080"/>
                </a:solidFill>
              </a:rPr>
              <a:t>new </a:t>
            </a:r>
            <a:r>
              <a:rPr lang="en-US" b="1" i="1" dirty="0">
                <a:solidFill>
                  <a:srgbClr val="660E7A"/>
                </a:solidFill>
              </a:rPr>
              <a:t>Array</a:t>
            </a:r>
            <a:r>
              <a:rPr lang="en-US" dirty="0"/>
              <a:t>();</a:t>
            </a:r>
            <a:br>
              <a:rPr lang="en-US" dirty="0"/>
            </a:br>
            <a:r>
              <a:rPr lang="en-US" dirty="0"/>
              <a:t>    </a:t>
            </a:r>
            <a:r>
              <a:rPr lang="en-US" b="1" dirty="0" err="1">
                <a:solidFill>
                  <a:srgbClr val="660E7A"/>
                </a:solidFill>
              </a:rPr>
              <a:t>errorMessage</a:t>
            </a:r>
            <a:r>
              <a:rPr lang="en-US" dirty="0"/>
              <a:t>: </a:t>
            </a:r>
            <a:r>
              <a:rPr lang="en-US" b="1" dirty="0">
                <a:solidFill>
                  <a:srgbClr val="000080"/>
                </a:solidFill>
              </a:rPr>
              <a:t>string</a:t>
            </a:r>
            <a:r>
              <a:rPr lang="en-US" dirty="0"/>
              <a:t>;</a:t>
            </a:r>
            <a:br>
              <a:rPr lang="en-US" dirty="0"/>
            </a:br>
            <a:r>
              <a:rPr lang="en-US" dirty="0" smtClean="0"/>
              <a:t>    </a:t>
            </a:r>
            <a:r>
              <a:rPr lang="en-US" b="1" dirty="0">
                <a:solidFill>
                  <a:srgbClr val="000080"/>
                </a:solidFill>
              </a:rPr>
              <a:t>constructor</a:t>
            </a:r>
            <a:r>
              <a:rPr lang="en-US" dirty="0" smtClean="0"/>
              <a:t>( </a:t>
            </a:r>
            <a:r>
              <a:rPr lang="en-US" b="1" dirty="0" smtClean="0">
                <a:solidFill>
                  <a:srgbClr val="000080"/>
                </a:solidFill>
              </a:rPr>
              <a:t>private </a:t>
            </a:r>
            <a:r>
              <a:rPr lang="en-US" dirty="0"/>
              <a:t>_http: Http) { }</a:t>
            </a:r>
            <a:br>
              <a:rPr lang="en-US" dirty="0"/>
            </a:br>
            <a:r>
              <a:rPr lang="en-US" dirty="0"/>
              <a:t/>
            </a:r>
            <a:br>
              <a:rPr lang="en-US" dirty="0"/>
            </a:br>
            <a:r>
              <a:rPr lang="en-US" dirty="0"/>
              <a:t>    </a:t>
            </a:r>
            <a:r>
              <a:rPr lang="en-US" dirty="0" err="1">
                <a:solidFill>
                  <a:srgbClr val="7A7A43"/>
                </a:solidFill>
              </a:rPr>
              <a:t>ngOnInit</a:t>
            </a:r>
            <a:r>
              <a:rPr lang="en-US" dirty="0"/>
              <a:t>() {</a:t>
            </a:r>
            <a:br>
              <a:rPr lang="en-US" dirty="0"/>
            </a:br>
            <a:r>
              <a:rPr lang="en-US" dirty="0"/>
              <a:t>        </a:t>
            </a:r>
            <a:r>
              <a:rPr lang="en-US" b="1" dirty="0" err="1">
                <a:solidFill>
                  <a:srgbClr val="000080"/>
                </a:solidFill>
              </a:rPr>
              <a:t>this</a:t>
            </a:r>
            <a:r>
              <a:rPr lang="en-US" dirty="0" err="1"/>
              <a:t>.</a:t>
            </a:r>
            <a:r>
              <a:rPr lang="en-US" dirty="0" err="1">
                <a:solidFill>
                  <a:srgbClr val="7A7A43"/>
                </a:solidFill>
              </a:rPr>
              <a:t>getFilmsPromise</a:t>
            </a:r>
            <a:r>
              <a:rPr lang="en-US" dirty="0"/>
              <a:t>().</a:t>
            </a:r>
            <a:r>
              <a:rPr lang="en-US" dirty="0">
                <a:solidFill>
                  <a:srgbClr val="7A7A43"/>
                </a:solidFill>
              </a:rPr>
              <a:t>then</a:t>
            </a:r>
            <a:r>
              <a:rPr lang="en-US" dirty="0"/>
              <a:t>(items =&gt; </a:t>
            </a:r>
            <a:r>
              <a:rPr lang="en-US" b="1" dirty="0" err="1">
                <a:solidFill>
                  <a:srgbClr val="000080"/>
                </a:solidFill>
              </a:rPr>
              <a:t>this</a:t>
            </a:r>
            <a:r>
              <a:rPr lang="en-US" dirty="0" err="1"/>
              <a:t>.</a:t>
            </a:r>
            <a:r>
              <a:rPr lang="en-US" b="1" dirty="0" err="1">
                <a:solidFill>
                  <a:srgbClr val="660E7A"/>
                </a:solidFill>
              </a:rPr>
              <a:t>filmsPromiseArray</a:t>
            </a:r>
            <a:r>
              <a:rPr lang="en-US" b="1" dirty="0">
                <a:solidFill>
                  <a:srgbClr val="660E7A"/>
                </a:solidFill>
              </a:rPr>
              <a:t> </a:t>
            </a:r>
            <a:r>
              <a:rPr lang="en-US" dirty="0"/>
              <a:t>= items);</a:t>
            </a:r>
            <a:br>
              <a:rPr lang="en-US" dirty="0"/>
            </a:br>
            <a:r>
              <a:rPr lang="en-US" dirty="0"/>
              <a:t>    </a:t>
            </a:r>
            <a:r>
              <a:rPr lang="en-US" dirty="0" smtClean="0"/>
              <a:t>}</a:t>
            </a:r>
            <a:r>
              <a:rPr lang="en-US" dirty="0"/>
              <a:t/>
            </a:r>
            <a:br>
              <a:rPr lang="en-US" dirty="0"/>
            </a:br>
            <a:r>
              <a:rPr lang="en-US" dirty="0"/>
              <a:t>    </a:t>
            </a:r>
            <a:r>
              <a:rPr lang="en-US" dirty="0" err="1">
                <a:solidFill>
                  <a:srgbClr val="7A7A43"/>
                </a:solidFill>
              </a:rPr>
              <a:t>getFilmsPromise</a:t>
            </a:r>
            <a:r>
              <a:rPr lang="en-US" dirty="0"/>
              <a:t>(): Promise&lt;</a:t>
            </a:r>
            <a:r>
              <a:rPr lang="en-US" dirty="0" err="1"/>
              <a:t>FilmModel</a:t>
            </a:r>
            <a:r>
              <a:rPr lang="en-US" dirty="0"/>
              <a:t>[]&gt; {</a:t>
            </a:r>
            <a:br>
              <a:rPr lang="en-US" dirty="0"/>
            </a:br>
            <a:r>
              <a:rPr lang="en-US" dirty="0"/>
              <a:t>        </a:t>
            </a:r>
            <a:r>
              <a:rPr lang="en-US" b="1" dirty="0">
                <a:solidFill>
                  <a:srgbClr val="000080"/>
                </a:solidFill>
              </a:rPr>
              <a:t>return this</a:t>
            </a:r>
            <a:r>
              <a:rPr lang="en-US" dirty="0"/>
              <a:t>._</a:t>
            </a:r>
            <a:r>
              <a:rPr lang="en-US" dirty="0" err="1"/>
              <a:t>http.</a:t>
            </a:r>
            <a:r>
              <a:rPr lang="en-US" dirty="0" err="1">
                <a:solidFill>
                  <a:srgbClr val="7A7A43"/>
                </a:solidFill>
              </a:rPr>
              <a:t>get</a:t>
            </a:r>
            <a:r>
              <a:rPr lang="en-US" dirty="0"/>
              <a:t>(</a:t>
            </a:r>
            <a:r>
              <a:rPr lang="en-US" b="1" dirty="0">
                <a:solidFill>
                  <a:srgbClr val="008000"/>
                </a:solidFill>
              </a:rPr>
              <a:t>'http://</a:t>
            </a:r>
            <a:r>
              <a:rPr lang="en-US" b="1" dirty="0" err="1">
                <a:solidFill>
                  <a:srgbClr val="008000"/>
                </a:solidFill>
              </a:rPr>
              <a:t>swapi.co</a:t>
            </a:r>
            <a:r>
              <a:rPr lang="en-US" b="1" dirty="0">
                <a:solidFill>
                  <a:srgbClr val="008000"/>
                </a:solidFill>
              </a:rPr>
              <a:t>/</a:t>
            </a:r>
            <a:r>
              <a:rPr lang="en-US" b="1" dirty="0" err="1">
                <a:solidFill>
                  <a:srgbClr val="008000"/>
                </a:solidFill>
              </a:rPr>
              <a:t>api</a:t>
            </a:r>
            <a:r>
              <a:rPr lang="en-US" b="1" dirty="0">
                <a:solidFill>
                  <a:srgbClr val="008000"/>
                </a:solidFill>
              </a:rPr>
              <a:t>/films'</a:t>
            </a:r>
            <a:r>
              <a:rPr lang="en-US" dirty="0"/>
              <a:t>)</a:t>
            </a:r>
            <a:br>
              <a:rPr lang="en-US" dirty="0"/>
            </a:br>
            <a:r>
              <a:rPr lang="en-US" dirty="0"/>
              <a:t>            .</a:t>
            </a:r>
            <a:r>
              <a:rPr lang="en-US" b="1" dirty="0" err="1">
                <a:solidFill>
                  <a:srgbClr val="660E7A"/>
                </a:solidFill>
              </a:rPr>
              <a:t>toPromise</a:t>
            </a:r>
            <a:r>
              <a:rPr lang="en-US" dirty="0"/>
              <a:t>()</a:t>
            </a:r>
            <a:br>
              <a:rPr lang="en-US" dirty="0"/>
            </a:br>
            <a:r>
              <a:rPr lang="en-US" dirty="0"/>
              <a:t>            .</a:t>
            </a:r>
            <a:r>
              <a:rPr lang="en-US" dirty="0">
                <a:solidFill>
                  <a:srgbClr val="7A7A43"/>
                </a:solidFill>
              </a:rPr>
              <a:t>then</a:t>
            </a:r>
            <a:r>
              <a:rPr lang="en-US" dirty="0"/>
              <a:t>((response) =&gt; </a:t>
            </a:r>
            <a:r>
              <a:rPr lang="en-US" dirty="0" err="1"/>
              <a:t>response.</a:t>
            </a:r>
            <a:r>
              <a:rPr lang="en-US" dirty="0" err="1">
                <a:solidFill>
                  <a:srgbClr val="7A7A43"/>
                </a:solidFill>
              </a:rPr>
              <a:t>json</a:t>
            </a:r>
            <a:r>
              <a:rPr lang="en-US" dirty="0"/>
              <a:t>().</a:t>
            </a:r>
            <a:r>
              <a:rPr lang="en-US" dirty="0">
                <a:solidFill>
                  <a:srgbClr val="7A7A43"/>
                </a:solidFill>
              </a:rPr>
              <a:t>results</a:t>
            </a:r>
            <a:r>
              <a:rPr lang="en-US" dirty="0"/>
              <a:t>);</a:t>
            </a:r>
            <a:br>
              <a:rPr lang="en-US" dirty="0"/>
            </a:br>
            <a:r>
              <a:rPr lang="en-US" dirty="0"/>
              <a:t>    }</a:t>
            </a:r>
            <a:br>
              <a:rPr lang="en-US" dirty="0"/>
            </a:br>
            <a:r>
              <a:rPr lang="en-US" dirty="0"/>
              <a:t>}</a:t>
            </a:r>
          </a:p>
        </p:txBody>
      </p:sp>
    </p:spTree>
    <p:extLst>
      <p:ext uri="{BB962C8B-B14F-4D97-AF65-F5344CB8AC3E}">
        <p14:creationId xmlns:p14="http://schemas.microsoft.com/office/powerpoint/2010/main" val="325957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smtClean="0"/>
              <a:t>Component with observable</a:t>
            </a:r>
            <a:endParaRPr lang="ru-RU" dirty="0"/>
          </a:p>
        </p:txBody>
      </p:sp>
      <p:sp>
        <p:nvSpPr>
          <p:cNvPr id="4" name="Rectangle 3"/>
          <p:cNvSpPr/>
          <p:nvPr/>
        </p:nvSpPr>
        <p:spPr>
          <a:xfrm>
            <a:off x="579120" y="1025109"/>
            <a:ext cx="8453120" cy="5355313"/>
          </a:xfrm>
          <a:prstGeom prst="rect">
            <a:avLst/>
          </a:prstGeom>
        </p:spPr>
        <p:txBody>
          <a:bodyPr wrap="square">
            <a:spAutoFit/>
          </a:bodyPr>
          <a:lstStyle/>
          <a:p>
            <a:r>
              <a:rPr lang="en-US" b="1" dirty="0">
                <a:solidFill>
                  <a:srgbClr val="000080"/>
                </a:solidFill>
              </a:rPr>
              <a:t>export class </a:t>
            </a:r>
            <a:r>
              <a:rPr lang="en-US" dirty="0" err="1"/>
              <a:t>FilmsComponent</a:t>
            </a:r>
            <a:r>
              <a:rPr lang="en-US" dirty="0"/>
              <a:t> {</a:t>
            </a:r>
            <a:br>
              <a:rPr lang="en-US" dirty="0"/>
            </a:br>
            <a:r>
              <a:rPr lang="en-US" dirty="0"/>
              <a:t>    </a:t>
            </a:r>
            <a:r>
              <a:rPr lang="en-US" b="1" dirty="0">
                <a:solidFill>
                  <a:srgbClr val="660E7A"/>
                </a:solidFill>
              </a:rPr>
              <a:t>title</a:t>
            </a:r>
            <a:r>
              <a:rPr lang="en-US" dirty="0"/>
              <a:t>: </a:t>
            </a:r>
            <a:r>
              <a:rPr lang="en-US" b="1" dirty="0">
                <a:solidFill>
                  <a:srgbClr val="000080"/>
                </a:solidFill>
              </a:rPr>
              <a:t>string </a:t>
            </a:r>
            <a:r>
              <a:rPr lang="en-US" dirty="0"/>
              <a:t>= </a:t>
            </a:r>
            <a:r>
              <a:rPr lang="en-US" b="1" dirty="0">
                <a:solidFill>
                  <a:srgbClr val="008000"/>
                </a:solidFill>
              </a:rPr>
              <a:t>'Films'</a:t>
            </a:r>
            <a:r>
              <a:rPr lang="en-US" dirty="0"/>
              <a:t>;</a:t>
            </a:r>
            <a:br>
              <a:rPr lang="en-US" dirty="0"/>
            </a:br>
            <a:r>
              <a:rPr lang="en-US" dirty="0"/>
              <a:t>    </a:t>
            </a:r>
            <a:r>
              <a:rPr lang="en-US" b="1" dirty="0">
                <a:solidFill>
                  <a:srgbClr val="660E7A"/>
                </a:solidFill>
              </a:rPr>
              <a:t>films</a:t>
            </a:r>
            <a:r>
              <a:rPr lang="en-US" dirty="0"/>
              <a:t>: </a:t>
            </a:r>
            <a:r>
              <a:rPr lang="en-US" dirty="0" err="1"/>
              <a:t>FilmModel</a:t>
            </a:r>
            <a:r>
              <a:rPr lang="en-US" dirty="0"/>
              <a:t>[];</a:t>
            </a:r>
            <a:br>
              <a:rPr lang="en-US" dirty="0"/>
            </a:br>
            <a:r>
              <a:rPr lang="en-US" dirty="0"/>
              <a:t>    </a:t>
            </a:r>
            <a:r>
              <a:rPr lang="en-US" b="1" dirty="0">
                <a:solidFill>
                  <a:srgbClr val="000080"/>
                </a:solidFill>
              </a:rPr>
              <a:t>constructor</a:t>
            </a:r>
            <a:r>
              <a:rPr lang="en-US" dirty="0"/>
              <a:t>(</a:t>
            </a:r>
            <a:r>
              <a:rPr lang="en-US" b="1" dirty="0">
                <a:solidFill>
                  <a:srgbClr val="000080"/>
                </a:solidFill>
              </a:rPr>
              <a:t>private </a:t>
            </a:r>
            <a:r>
              <a:rPr lang="en-US" dirty="0"/>
              <a:t>_http: Http) { }</a:t>
            </a:r>
            <a:br>
              <a:rPr lang="en-US" dirty="0"/>
            </a:br>
            <a:r>
              <a:rPr lang="en-US" dirty="0"/>
              <a:t>    </a:t>
            </a:r>
            <a:r>
              <a:rPr lang="en-US" dirty="0" err="1">
                <a:solidFill>
                  <a:srgbClr val="7A7A43"/>
                </a:solidFill>
              </a:rPr>
              <a:t>ngOnInit</a:t>
            </a:r>
            <a:r>
              <a:rPr lang="en-US" dirty="0"/>
              <a:t>() {</a:t>
            </a:r>
            <a:br>
              <a:rPr lang="en-US" dirty="0"/>
            </a:br>
            <a:r>
              <a:rPr lang="en-US" dirty="0"/>
              <a:t>        </a:t>
            </a:r>
            <a:r>
              <a:rPr lang="en-US" b="1" dirty="0" err="1">
                <a:solidFill>
                  <a:srgbClr val="000080"/>
                </a:solidFill>
              </a:rPr>
              <a:t>this</a:t>
            </a:r>
            <a:r>
              <a:rPr lang="en-US" dirty="0" err="1"/>
              <a:t>.</a:t>
            </a:r>
            <a:r>
              <a:rPr lang="en-US" dirty="0" err="1">
                <a:solidFill>
                  <a:srgbClr val="7A7A43"/>
                </a:solidFill>
              </a:rPr>
              <a:t>getFilmsObservable</a:t>
            </a:r>
            <a:r>
              <a:rPr lang="en-US" dirty="0"/>
              <a:t>()</a:t>
            </a:r>
            <a:br>
              <a:rPr lang="en-US" dirty="0"/>
            </a:br>
            <a:r>
              <a:rPr lang="en-US" dirty="0"/>
              <a:t>            .</a:t>
            </a:r>
            <a:r>
              <a:rPr lang="en-US" dirty="0">
                <a:solidFill>
                  <a:srgbClr val="7A7A43"/>
                </a:solidFill>
              </a:rPr>
              <a:t>subscribe</a:t>
            </a:r>
            <a:r>
              <a:rPr lang="en-US" dirty="0"/>
              <a:t>(data =&gt; </a:t>
            </a:r>
            <a:r>
              <a:rPr lang="en-US" b="1" dirty="0" err="1">
                <a:solidFill>
                  <a:srgbClr val="000080"/>
                </a:solidFill>
              </a:rPr>
              <a:t>this</a:t>
            </a:r>
            <a:r>
              <a:rPr lang="en-US" dirty="0" err="1"/>
              <a:t>.</a:t>
            </a:r>
            <a:r>
              <a:rPr lang="en-US" b="1" dirty="0" err="1">
                <a:solidFill>
                  <a:srgbClr val="660E7A"/>
                </a:solidFill>
              </a:rPr>
              <a:t>films</a:t>
            </a:r>
            <a:r>
              <a:rPr lang="en-US" b="1" dirty="0">
                <a:solidFill>
                  <a:srgbClr val="660E7A"/>
                </a:solidFill>
              </a:rPr>
              <a:t> </a:t>
            </a:r>
            <a:r>
              <a:rPr lang="en-US" dirty="0"/>
              <a:t>= data);</a:t>
            </a:r>
            <a:br>
              <a:rPr lang="en-US" dirty="0"/>
            </a:br>
            <a:r>
              <a:rPr lang="en-US" dirty="0"/>
              <a:t>    </a:t>
            </a:r>
            <a:r>
              <a:rPr lang="en-US" dirty="0" smtClean="0"/>
              <a:t>}</a:t>
            </a:r>
            <a:r>
              <a:rPr lang="en-US" dirty="0"/>
              <a:t/>
            </a:r>
            <a:br>
              <a:rPr lang="en-US" dirty="0"/>
            </a:br>
            <a:r>
              <a:rPr lang="en-US" dirty="0"/>
              <a:t>    </a:t>
            </a:r>
            <a:r>
              <a:rPr lang="en-US" dirty="0" err="1">
                <a:solidFill>
                  <a:srgbClr val="7A7A43"/>
                </a:solidFill>
              </a:rPr>
              <a:t>getFilmsObservable</a:t>
            </a:r>
            <a:r>
              <a:rPr lang="en-US" dirty="0"/>
              <a:t>(): Observable&lt;</a:t>
            </a:r>
            <a:r>
              <a:rPr lang="en-US" dirty="0" err="1"/>
              <a:t>FilmModel</a:t>
            </a:r>
            <a:r>
              <a:rPr lang="en-US" dirty="0"/>
              <a:t>[]&gt; {</a:t>
            </a:r>
            <a:br>
              <a:rPr lang="en-US" dirty="0"/>
            </a:br>
            <a:r>
              <a:rPr lang="en-US" dirty="0"/>
              <a:t>        </a:t>
            </a:r>
            <a:r>
              <a:rPr lang="en-US" b="1" dirty="0">
                <a:solidFill>
                  <a:srgbClr val="000080"/>
                </a:solidFill>
              </a:rPr>
              <a:t>return this</a:t>
            </a:r>
            <a:r>
              <a:rPr lang="en-US" dirty="0"/>
              <a:t>._</a:t>
            </a:r>
            <a:r>
              <a:rPr lang="en-US" dirty="0" err="1"/>
              <a:t>http.</a:t>
            </a:r>
            <a:r>
              <a:rPr lang="en-US" dirty="0" err="1">
                <a:solidFill>
                  <a:srgbClr val="7A7A43"/>
                </a:solidFill>
              </a:rPr>
              <a:t>get</a:t>
            </a:r>
            <a:r>
              <a:rPr lang="en-US" dirty="0"/>
              <a:t>(</a:t>
            </a:r>
            <a:r>
              <a:rPr lang="en-US" b="1" dirty="0">
                <a:solidFill>
                  <a:srgbClr val="008000"/>
                </a:solidFill>
              </a:rPr>
              <a:t>'http://</a:t>
            </a:r>
            <a:r>
              <a:rPr lang="en-US" b="1" dirty="0" err="1">
                <a:solidFill>
                  <a:srgbClr val="008000"/>
                </a:solidFill>
              </a:rPr>
              <a:t>swapi.co</a:t>
            </a:r>
            <a:r>
              <a:rPr lang="en-US" b="1" dirty="0">
                <a:solidFill>
                  <a:srgbClr val="008000"/>
                </a:solidFill>
              </a:rPr>
              <a:t>/</a:t>
            </a:r>
            <a:r>
              <a:rPr lang="en-US" b="1" dirty="0" err="1">
                <a:solidFill>
                  <a:srgbClr val="008000"/>
                </a:solidFill>
              </a:rPr>
              <a:t>api</a:t>
            </a:r>
            <a:r>
              <a:rPr lang="en-US" b="1" dirty="0">
                <a:solidFill>
                  <a:srgbClr val="008000"/>
                </a:solidFill>
              </a:rPr>
              <a:t>/films'</a:t>
            </a:r>
            <a:r>
              <a:rPr lang="en-US" dirty="0"/>
              <a:t>)</a:t>
            </a:r>
            <a:br>
              <a:rPr lang="en-US" dirty="0"/>
            </a:br>
            <a:r>
              <a:rPr lang="en-US" dirty="0"/>
              <a:t>            .</a:t>
            </a:r>
            <a:r>
              <a:rPr lang="en-US" b="1" dirty="0">
                <a:solidFill>
                  <a:srgbClr val="660E7A"/>
                </a:solidFill>
              </a:rPr>
              <a:t>map</a:t>
            </a:r>
            <a:r>
              <a:rPr lang="en-US" dirty="0"/>
              <a:t>((response: Response) =&gt; </a:t>
            </a:r>
            <a:r>
              <a:rPr lang="en-US" dirty="0" err="1"/>
              <a:t>response.</a:t>
            </a:r>
            <a:r>
              <a:rPr lang="en-US" dirty="0" err="1">
                <a:solidFill>
                  <a:srgbClr val="7A7A43"/>
                </a:solidFill>
              </a:rPr>
              <a:t>json</a:t>
            </a:r>
            <a:r>
              <a:rPr lang="en-US" dirty="0"/>
              <a:t>() as </a:t>
            </a:r>
            <a:r>
              <a:rPr lang="en-US" dirty="0" err="1"/>
              <a:t>FilmModel</a:t>
            </a:r>
            <a:r>
              <a:rPr lang="en-US" dirty="0"/>
              <a:t>[])</a:t>
            </a:r>
            <a:br>
              <a:rPr lang="en-US" dirty="0"/>
            </a:br>
            <a:r>
              <a:rPr lang="en-US" dirty="0"/>
              <a:t>            .do(data =&gt; </a:t>
            </a:r>
            <a:r>
              <a:rPr lang="en-US" b="1" i="1" dirty="0" err="1">
                <a:solidFill>
                  <a:srgbClr val="660E7A"/>
                </a:solidFill>
              </a:rPr>
              <a:t>console</a:t>
            </a:r>
            <a:r>
              <a:rPr lang="en-US" dirty="0" err="1"/>
              <a:t>.</a:t>
            </a:r>
            <a:r>
              <a:rPr lang="en-US" dirty="0" err="1">
                <a:solidFill>
                  <a:srgbClr val="7A7A43"/>
                </a:solidFill>
              </a:rPr>
              <a:t>log</a:t>
            </a:r>
            <a:r>
              <a:rPr lang="en-US" dirty="0"/>
              <a:t>(</a:t>
            </a:r>
            <a:r>
              <a:rPr lang="en-US" b="1" i="1" dirty="0" err="1">
                <a:solidFill>
                  <a:srgbClr val="660E7A"/>
                </a:solidFill>
              </a:rPr>
              <a:t>JSON</a:t>
            </a:r>
            <a:r>
              <a:rPr lang="en-US" dirty="0" err="1"/>
              <a:t>.</a:t>
            </a:r>
            <a:r>
              <a:rPr lang="en-US" dirty="0" err="1">
                <a:solidFill>
                  <a:srgbClr val="7A7A43"/>
                </a:solidFill>
              </a:rPr>
              <a:t>stringify</a:t>
            </a:r>
            <a:r>
              <a:rPr lang="en-US" dirty="0"/>
              <a:t>(data)))</a:t>
            </a:r>
            <a:br>
              <a:rPr lang="en-US" dirty="0"/>
            </a:br>
            <a:r>
              <a:rPr lang="en-US" dirty="0"/>
              <a:t>            .catch(</a:t>
            </a:r>
            <a:r>
              <a:rPr lang="en-US" b="1" dirty="0" err="1">
                <a:solidFill>
                  <a:srgbClr val="000080"/>
                </a:solidFill>
              </a:rPr>
              <a:t>this</a:t>
            </a:r>
            <a:r>
              <a:rPr lang="en-US" dirty="0" err="1"/>
              <a:t>.</a:t>
            </a:r>
            <a:r>
              <a:rPr lang="en-US" dirty="0" err="1">
                <a:solidFill>
                  <a:srgbClr val="7A7A43"/>
                </a:solidFill>
              </a:rPr>
              <a:t>handleError</a:t>
            </a:r>
            <a:r>
              <a:rPr lang="en-US" dirty="0"/>
              <a:t>);</a:t>
            </a:r>
            <a:br>
              <a:rPr lang="en-US" dirty="0"/>
            </a:br>
            <a:r>
              <a:rPr lang="en-US" dirty="0"/>
              <a:t>    }</a:t>
            </a:r>
            <a:br>
              <a:rPr lang="en-US" dirty="0"/>
            </a:br>
            <a:r>
              <a:rPr lang="en-US" dirty="0" smtClean="0"/>
              <a:t>    </a:t>
            </a:r>
            <a:r>
              <a:rPr lang="en-US" b="1" dirty="0">
                <a:solidFill>
                  <a:srgbClr val="000080"/>
                </a:solidFill>
              </a:rPr>
              <a:t>private </a:t>
            </a:r>
            <a:r>
              <a:rPr lang="en-US" dirty="0" err="1">
                <a:solidFill>
                  <a:srgbClr val="7A7A43"/>
                </a:solidFill>
              </a:rPr>
              <a:t>handleError</a:t>
            </a:r>
            <a:r>
              <a:rPr lang="en-US" dirty="0"/>
              <a:t>(error: Response) {</a:t>
            </a:r>
            <a:br>
              <a:rPr lang="en-US" dirty="0"/>
            </a:br>
            <a:r>
              <a:rPr lang="en-US" dirty="0"/>
              <a:t>        </a:t>
            </a:r>
            <a:r>
              <a:rPr lang="en-US" b="1" i="1" dirty="0" err="1">
                <a:solidFill>
                  <a:srgbClr val="660E7A"/>
                </a:solidFill>
              </a:rPr>
              <a:t>console</a:t>
            </a:r>
            <a:r>
              <a:rPr lang="en-US" dirty="0" err="1"/>
              <a:t>.</a:t>
            </a:r>
            <a:r>
              <a:rPr lang="en-US" dirty="0" err="1">
                <a:solidFill>
                  <a:srgbClr val="7A7A43"/>
                </a:solidFill>
              </a:rPr>
              <a:t>error</a:t>
            </a:r>
            <a:r>
              <a:rPr lang="en-US" dirty="0"/>
              <a:t>(error);</a:t>
            </a:r>
            <a:br>
              <a:rPr lang="en-US" dirty="0"/>
            </a:br>
            <a:r>
              <a:rPr lang="en-US" dirty="0"/>
              <a:t>        </a:t>
            </a:r>
            <a:r>
              <a:rPr lang="en-US" b="1" dirty="0">
                <a:solidFill>
                  <a:srgbClr val="000080"/>
                </a:solidFill>
              </a:rPr>
              <a:t>return </a:t>
            </a:r>
            <a:r>
              <a:rPr lang="en-US" dirty="0" err="1"/>
              <a:t>Observable.throw</a:t>
            </a:r>
            <a:r>
              <a:rPr lang="en-US" dirty="0"/>
              <a:t>(</a:t>
            </a:r>
            <a:r>
              <a:rPr lang="en-US" dirty="0" err="1"/>
              <a:t>error.</a:t>
            </a:r>
            <a:r>
              <a:rPr lang="en-US" dirty="0" err="1">
                <a:solidFill>
                  <a:srgbClr val="7A7A43"/>
                </a:solidFill>
              </a:rPr>
              <a:t>json</a:t>
            </a:r>
            <a:r>
              <a:rPr lang="en-US" dirty="0"/>
              <a:t>().</a:t>
            </a:r>
            <a:r>
              <a:rPr lang="en-US" b="1" dirty="0">
                <a:solidFill>
                  <a:srgbClr val="660E7A"/>
                </a:solidFill>
              </a:rPr>
              <a:t>error </a:t>
            </a:r>
            <a:r>
              <a:rPr lang="en-US" dirty="0"/>
              <a:t>|| </a:t>
            </a:r>
            <a:r>
              <a:rPr lang="en-US" b="1" dirty="0">
                <a:solidFill>
                  <a:srgbClr val="008000"/>
                </a:solidFill>
              </a:rPr>
              <a:t>'Server error'</a:t>
            </a:r>
            <a:r>
              <a:rPr lang="en-US" dirty="0"/>
              <a:t>);</a:t>
            </a:r>
            <a:br>
              <a:rPr lang="en-US" dirty="0"/>
            </a:br>
            <a:r>
              <a:rPr lang="en-US" dirty="0"/>
              <a:t>    }</a:t>
            </a:r>
            <a:br>
              <a:rPr lang="en-US" dirty="0"/>
            </a:br>
            <a:r>
              <a:rPr lang="en-US" dirty="0"/>
              <a:t>}</a:t>
            </a:r>
          </a:p>
        </p:txBody>
      </p:sp>
    </p:spTree>
    <p:extLst>
      <p:ext uri="{BB962C8B-B14F-4D97-AF65-F5344CB8AC3E}">
        <p14:creationId xmlns:p14="http://schemas.microsoft.com/office/powerpoint/2010/main" val="3932897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Hot and cold observable</a:t>
            </a:r>
            <a:r>
              <a:rPr lang="en-US" dirty="0"/>
              <a:t>s</a:t>
            </a:r>
          </a:p>
        </p:txBody>
      </p:sp>
      <p:sp>
        <p:nvSpPr>
          <p:cNvPr id="3" name="Rectangle 2"/>
          <p:cNvSpPr/>
          <p:nvPr/>
        </p:nvSpPr>
        <p:spPr>
          <a:xfrm>
            <a:off x="528320" y="875171"/>
            <a:ext cx="7548880" cy="1754327"/>
          </a:xfrm>
          <a:prstGeom prst="rect">
            <a:avLst/>
          </a:prstGeom>
        </p:spPr>
        <p:txBody>
          <a:bodyPr wrap="square">
            <a:spAutoFit/>
          </a:bodyPr>
          <a:lstStyle/>
          <a:p>
            <a:pPr marL="285750" indent="-285750">
              <a:buFont typeface="Arial"/>
              <a:buChar char="•"/>
            </a:pPr>
            <a:r>
              <a:rPr lang="en-US" dirty="0"/>
              <a:t>Hot observables are pushing even when we are not subscribed to them (e.g., UI events).</a:t>
            </a:r>
          </a:p>
          <a:p>
            <a:pPr marL="285750" indent="-285750">
              <a:buFont typeface="Arial"/>
              <a:buChar char="•"/>
            </a:pPr>
            <a:r>
              <a:rPr lang="en-US" dirty="0"/>
              <a:t>Cold observables start pushing only when we subscribe. They start over if we subscribe again.</a:t>
            </a:r>
          </a:p>
          <a:p>
            <a:endParaRPr lang="en-US" dirty="0" smtClean="0"/>
          </a:p>
          <a:p>
            <a:endParaRPr lang="en-US" dirty="0"/>
          </a:p>
        </p:txBody>
      </p:sp>
      <p:sp>
        <p:nvSpPr>
          <p:cNvPr id="5" name="Rectangle 4"/>
          <p:cNvSpPr/>
          <p:nvPr/>
        </p:nvSpPr>
        <p:spPr>
          <a:xfrm>
            <a:off x="528320" y="2210934"/>
            <a:ext cx="8484171" cy="2585323"/>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err="1">
                <a:solidFill>
                  <a:srgbClr val="458383"/>
                </a:solidFill>
              </a:rPr>
              <a:t>obs</a:t>
            </a:r>
            <a:r>
              <a:rPr lang="en-US" dirty="0">
                <a:solidFill>
                  <a:srgbClr val="458383"/>
                </a:solidFill>
              </a:rPr>
              <a:t> </a:t>
            </a:r>
            <a:r>
              <a:rPr lang="en-US" dirty="0"/>
              <a:t>= </a:t>
            </a:r>
            <a:r>
              <a:rPr lang="en-US" dirty="0" err="1" smtClean="0"/>
              <a:t>Observable.interval</a:t>
            </a:r>
            <a:r>
              <a:rPr lang="en-US" dirty="0"/>
              <a:t>(</a:t>
            </a:r>
            <a:r>
              <a:rPr lang="en-US" dirty="0">
                <a:solidFill>
                  <a:srgbClr val="0000FF"/>
                </a:solidFill>
              </a:rPr>
              <a:t>500</a:t>
            </a:r>
            <a:r>
              <a:rPr lang="en-US" dirty="0"/>
              <a:t>).take(</a:t>
            </a:r>
            <a:r>
              <a:rPr lang="en-US" dirty="0">
                <a:solidFill>
                  <a:srgbClr val="0000FF"/>
                </a:solidFill>
              </a:rPr>
              <a:t>5</a:t>
            </a:r>
            <a:r>
              <a:rPr lang="en-US" dirty="0"/>
              <a:t>)</a:t>
            </a:r>
            <a:br>
              <a:rPr lang="en-US" dirty="0"/>
            </a:br>
            <a:r>
              <a:rPr lang="en-US" dirty="0"/>
              <a:t>    .do(</a:t>
            </a:r>
            <a:r>
              <a:rPr lang="en-US" dirty="0" err="1"/>
              <a:t>i</a:t>
            </a:r>
            <a:r>
              <a:rPr lang="en-US" dirty="0"/>
              <a:t> =&gt;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a:t>
            </a:r>
            <a:r>
              <a:rPr lang="en-US" b="1" dirty="0" err="1">
                <a:solidFill>
                  <a:srgbClr val="008000"/>
                </a:solidFill>
              </a:rPr>
              <a:t>obs</a:t>
            </a:r>
            <a:r>
              <a:rPr lang="en-US" b="1" dirty="0">
                <a:solidFill>
                  <a:srgbClr val="008000"/>
                </a:solidFill>
              </a:rPr>
              <a:t> value "</a:t>
            </a:r>
            <a:r>
              <a:rPr lang="en-US" dirty="0"/>
              <a:t>+ </a:t>
            </a:r>
            <a:r>
              <a:rPr lang="en-US" dirty="0" err="1"/>
              <a:t>i</a:t>
            </a:r>
            <a:r>
              <a:rPr lang="en-US" dirty="0"/>
              <a:t>) );</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1 received " </a:t>
            </a:r>
            <a:r>
              <a:rPr lang="en-US" dirty="0"/>
              <a:t>+ value));</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2 received " </a:t>
            </a:r>
            <a:r>
              <a:rPr lang="en-US" dirty="0"/>
              <a:t>+ value));</a:t>
            </a:r>
            <a:br>
              <a:rPr lang="en-US" dirty="0"/>
            </a:br>
            <a:endParaRPr lang="en-US" dirty="0"/>
          </a:p>
        </p:txBody>
      </p:sp>
      <p:pic>
        <p:nvPicPr>
          <p:cNvPr id="6" name="Picture 5"/>
          <p:cNvPicPr>
            <a:picLocks noChangeAspect="1"/>
          </p:cNvPicPr>
          <p:nvPr/>
        </p:nvPicPr>
        <p:blipFill>
          <a:blip r:embed="rId2"/>
          <a:stretch>
            <a:fillRect/>
          </a:stretch>
        </p:blipFill>
        <p:spPr>
          <a:xfrm>
            <a:off x="5862320" y="2353174"/>
            <a:ext cx="2915920" cy="3452294"/>
          </a:xfrm>
          <a:prstGeom prst="rect">
            <a:avLst/>
          </a:prstGeom>
        </p:spPr>
      </p:pic>
      <p:sp>
        <p:nvSpPr>
          <p:cNvPr id="7" name="Rectangle 6"/>
          <p:cNvSpPr/>
          <p:nvPr/>
        </p:nvSpPr>
        <p:spPr>
          <a:xfrm>
            <a:off x="528320" y="4931463"/>
            <a:ext cx="4572000" cy="1477328"/>
          </a:xfrm>
          <a:prstGeom prst="rect">
            <a:avLst/>
          </a:prstGeom>
        </p:spPr>
        <p:txBody>
          <a:bodyPr>
            <a:spAutoFit/>
          </a:bodyPr>
          <a:lstStyle/>
          <a:p>
            <a:r>
              <a:rPr lang="en-US" dirty="0"/>
              <a:t>When we create a subscriber, we are setting up a whole new separate processing chain</a:t>
            </a:r>
            <a:r>
              <a:rPr lang="en-US" dirty="0" smtClean="0"/>
              <a:t>.</a:t>
            </a:r>
          </a:p>
          <a:p>
            <a:endParaRPr lang="en-US" dirty="0"/>
          </a:p>
          <a:p>
            <a:r>
              <a:rPr lang="en-US" dirty="0" smtClean="0"/>
              <a:t>Observable is not shared: each subscriber get its own copy.</a:t>
            </a:r>
            <a:endParaRPr lang="en-US" dirty="0"/>
          </a:p>
        </p:txBody>
      </p:sp>
    </p:spTree>
    <p:extLst>
      <p:ext uri="{BB962C8B-B14F-4D97-AF65-F5344CB8AC3E}">
        <p14:creationId xmlns:p14="http://schemas.microsoft.com/office/powerpoint/2010/main" val="2575087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 operator</a:t>
            </a:r>
            <a:endParaRPr lang="en-US" dirty="0"/>
          </a:p>
        </p:txBody>
      </p:sp>
      <p:sp>
        <p:nvSpPr>
          <p:cNvPr id="3" name="Rectangle 2"/>
          <p:cNvSpPr/>
          <p:nvPr/>
        </p:nvSpPr>
        <p:spPr>
          <a:xfrm>
            <a:off x="487680" y="2129919"/>
            <a:ext cx="6370320" cy="2862323"/>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err="1">
                <a:solidFill>
                  <a:srgbClr val="458383"/>
                </a:solidFill>
              </a:rPr>
              <a:t>obs</a:t>
            </a:r>
            <a:r>
              <a:rPr lang="en-US" dirty="0">
                <a:solidFill>
                  <a:srgbClr val="458383"/>
                </a:solidFill>
              </a:rPr>
              <a:t> </a:t>
            </a:r>
            <a:r>
              <a:rPr lang="en-US" dirty="0"/>
              <a:t>= </a:t>
            </a:r>
            <a:r>
              <a:rPr lang="en-US" dirty="0" err="1" smtClean="0"/>
              <a:t>Observable.interval</a:t>
            </a:r>
            <a:r>
              <a:rPr lang="en-US" dirty="0"/>
              <a:t>(</a:t>
            </a:r>
            <a:r>
              <a:rPr lang="en-US" dirty="0">
                <a:solidFill>
                  <a:srgbClr val="0000FF"/>
                </a:solidFill>
              </a:rPr>
              <a:t>500</a:t>
            </a:r>
            <a:r>
              <a:rPr lang="en-US" dirty="0"/>
              <a:t>).take(</a:t>
            </a:r>
            <a:r>
              <a:rPr lang="en-US" dirty="0">
                <a:solidFill>
                  <a:srgbClr val="0000FF"/>
                </a:solidFill>
              </a:rPr>
              <a:t>5</a:t>
            </a:r>
            <a:r>
              <a:rPr lang="en-US" dirty="0"/>
              <a:t>)</a:t>
            </a:r>
            <a:br>
              <a:rPr lang="en-US" dirty="0"/>
            </a:br>
            <a:r>
              <a:rPr lang="en-US" dirty="0"/>
              <a:t>    .do(</a:t>
            </a:r>
            <a:r>
              <a:rPr lang="en-US" dirty="0" err="1"/>
              <a:t>i</a:t>
            </a:r>
            <a:r>
              <a:rPr lang="en-US" dirty="0"/>
              <a:t> =&gt;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a:t>
            </a:r>
            <a:r>
              <a:rPr lang="en-US" b="1" dirty="0" err="1">
                <a:solidFill>
                  <a:srgbClr val="008000"/>
                </a:solidFill>
              </a:rPr>
              <a:t>obs</a:t>
            </a:r>
            <a:r>
              <a:rPr lang="en-US" b="1" dirty="0">
                <a:solidFill>
                  <a:srgbClr val="008000"/>
                </a:solidFill>
              </a:rPr>
              <a:t> value "</a:t>
            </a:r>
            <a:r>
              <a:rPr lang="en-US" dirty="0"/>
              <a:t>+ </a:t>
            </a:r>
            <a:r>
              <a:rPr lang="en-US" dirty="0" err="1"/>
              <a:t>i</a:t>
            </a:r>
            <a:r>
              <a:rPr lang="en-US" dirty="0"/>
              <a:t>) )</a:t>
            </a:r>
            <a:br>
              <a:rPr lang="en-US" dirty="0"/>
            </a:br>
            <a:r>
              <a:rPr lang="en-US" dirty="0"/>
              <a:t>    .share();</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1 received " </a:t>
            </a:r>
            <a:r>
              <a:rPr lang="en-US" dirty="0"/>
              <a:t>+ value));</a:t>
            </a:r>
            <a:br>
              <a:rPr lang="en-US" dirty="0"/>
            </a:br>
            <a:r>
              <a:rPr lang="en-US" dirty="0"/>
              <a:t/>
            </a:r>
            <a:br>
              <a:rPr lang="en-US" dirty="0"/>
            </a:br>
            <a:r>
              <a:rPr lang="en-US" dirty="0" err="1">
                <a:solidFill>
                  <a:srgbClr val="458383"/>
                </a:solidFill>
              </a:rPr>
              <a:t>obs</a:t>
            </a:r>
            <a:r>
              <a:rPr lang="en-US" dirty="0" err="1"/>
              <a:t>.</a:t>
            </a:r>
            <a:r>
              <a:rPr lang="en-US" dirty="0" err="1">
                <a:solidFill>
                  <a:srgbClr val="7A7A43"/>
                </a:solidFill>
              </a:rPr>
              <a:t>subscribe</a:t>
            </a:r>
            <a:r>
              <a:rPr lang="en-US" dirty="0"/>
              <a:t>(value =&gt; </a:t>
            </a:r>
            <a:r>
              <a:rPr lang="en-US" b="1" i="1" dirty="0" err="1">
                <a:solidFill>
                  <a:srgbClr val="660E7A"/>
                </a:solidFill>
              </a:rPr>
              <a:t>console</a:t>
            </a:r>
            <a:r>
              <a:rPr lang="en-US" dirty="0" err="1"/>
              <a:t>.</a:t>
            </a:r>
            <a:r>
              <a:rPr lang="en-US" dirty="0" err="1">
                <a:solidFill>
                  <a:srgbClr val="7A7A43"/>
                </a:solidFill>
              </a:rPr>
              <a:t>log</a:t>
            </a:r>
            <a:r>
              <a:rPr lang="en-US" dirty="0" smtClean="0"/>
              <a:t>(</a:t>
            </a:r>
          </a:p>
          <a:p>
            <a:r>
              <a:rPr lang="en-US" b="1" dirty="0">
                <a:solidFill>
                  <a:srgbClr val="008000"/>
                </a:solidFill>
              </a:rPr>
              <a:t>	</a:t>
            </a:r>
            <a:r>
              <a:rPr lang="en-US" b="1" dirty="0" smtClean="0">
                <a:solidFill>
                  <a:srgbClr val="008000"/>
                </a:solidFill>
              </a:rPr>
              <a:t>"</a:t>
            </a:r>
            <a:r>
              <a:rPr lang="en-US" b="1" dirty="0">
                <a:solidFill>
                  <a:srgbClr val="008000"/>
                </a:solidFill>
              </a:rPr>
              <a:t>observer 2 received " </a:t>
            </a:r>
            <a:r>
              <a:rPr lang="en-US" dirty="0"/>
              <a:t>+ value));</a:t>
            </a:r>
            <a:br>
              <a:rPr lang="en-US" dirty="0"/>
            </a:br>
            <a:endParaRPr lang="en-US" dirty="0"/>
          </a:p>
        </p:txBody>
      </p:sp>
      <p:pic>
        <p:nvPicPr>
          <p:cNvPr id="4" name="Picture 3"/>
          <p:cNvPicPr>
            <a:picLocks noChangeAspect="1"/>
          </p:cNvPicPr>
          <p:nvPr/>
        </p:nvPicPr>
        <p:blipFill>
          <a:blip r:embed="rId2"/>
          <a:stretch>
            <a:fillRect/>
          </a:stretch>
        </p:blipFill>
        <p:spPr>
          <a:xfrm>
            <a:off x="5765110" y="2037080"/>
            <a:ext cx="3249349" cy="3053080"/>
          </a:xfrm>
          <a:prstGeom prst="rect">
            <a:avLst/>
          </a:prstGeom>
        </p:spPr>
      </p:pic>
      <p:sp>
        <p:nvSpPr>
          <p:cNvPr id="5" name="Rectangle 4"/>
          <p:cNvSpPr/>
          <p:nvPr/>
        </p:nvSpPr>
        <p:spPr>
          <a:xfrm>
            <a:off x="487680" y="907774"/>
            <a:ext cx="8239760" cy="646331"/>
          </a:xfrm>
          <a:prstGeom prst="rect">
            <a:avLst/>
          </a:prstGeom>
        </p:spPr>
        <p:txBody>
          <a:bodyPr wrap="square">
            <a:spAutoFit/>
          </a:bodyPr>
          <a:lstStyle/>
          <a:p>
            <a:r>
              <a:rPr lang="en-US" dirty="0"/>
              <a:t>The share operator allows to share a single subscription of a processing chain with other subscribers.</a:t>
            </a:r>
          </a:p>
        </p:txBody>
      </p:sp>
    </p:spTree>
    <p:extLst>
      <p:ext uri="{BB962C8B-B14F-4D97-AF65-F5344CB8AC3E}">
        <p14:creationId xmlns:p14="http://schemas.microsoft.com/office/powerpoint/2010/main" val="1853883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operator</a:t>
            </a:r>
            <a:endParaRPr lang="en-US" dirty="0"/>
          </a:p>
        </p:txBody>
      </p:sp>
      <p:pic>
        <p:nvPicPr>
          <p:cNvPr id="3" name="Picture 2"/>
          <p:cNvPicPr>
            <a:picLocks noChangeAspect="1"/>
          </p:cNvPicPr>
          <p:nvPr/>
        </p:nvPicPr>
        <p:blipFill>
          <a:blip r:embed="rId2"/>
          <a:stretch>
            <a:fillRect/>
          </a:stretch>
        </p:blipFill>
        <p:spPr>
          <a:xfrm>
            <a:off x="834492" y="995680"/>
            <a:ext cx="7212227" cy="2590800"/>
          </a:xfrm>
          <a:prstGeom prst="rect">
            <a:avLst/>
          </a:prstGeom>
        </p:spPr>
      </p:pic>
      <p:sp>
        <p:nvSpPr>
          <p:cNvPr id="4" name="Rectangle 3"/>
          <p:cNvSpPr/>
          <p:nvPr/>
        </p:nvSpPr>
        <p:spPr>
          <a:xfrm>
            <a:off x="680720" y="3586480"/>
            <a:ext cx="6370320" cy="2862323"/>
          </a:xfrm>
          <a:prstGeom prst="rect">
            <a:avLst/>
          </a:prstGeom>
        </p:spPr>
        <p:txBody>
          <a:bodyPr wrap="square">
            <a:spAutoFit/>
          </a:bodyPr>
          <a:lstStyle/>
          <a:p>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Observable.range</a:t>
            </a:r>
            <a:r>
              <a:rPr lang="en-US" dirty="0"/>
              <a:t>(</a:t>
            </a:r>
            <a:r>
              <a:rPr lang="en-US" dirty="0">
                <a:solidFill>
                  <a:srgbClr val="0000FF"/>
                </a:solidFill>
              </a:rPr>
              <a:t>0</a:t>
            </a:r>
            <a:r>
              <a:rPr lang="en-US" dirty="0"/>
              <a:t>, </a:t>
            </a:r>
            <a:r>
              <a:rPr lang="en-US" dirty="0">
                <a:solidFill>
                  <a:srgbClr val="0000FF"/>
                </a:solidFill>
              </a:rPr>
              <a:t>5</a:t>
            </a:r>
            <a:r>
              <a:rPr lang="en-US" dirty="0"/>
              <a:t>)</a:t>
            </a:r>
            <a:br>
              <a:rPr lang="en-US" dirty="0"/>
            </a:br>
            <a:r>
              <a:rPr lang="en-US" dirty="0"/>
              <a:t>    .filter(</a:t>
            </a:r>
            <a:r>
              <a:rPr lang="en-US" b="1" dirty="0">
                <a:solidFill>
                  <a:srgbClr val="000080"/>
                </a:solidFill>
              </a:rPr>
              <a:t>function </a:t>
            </a:r>
            <a:r>
              <a:rPr lang="en-US" dirty="0"/>
              <a:t>(x, </a:t>
            </a:r>
            <a:r>
              <a:rPr lang="en-US" dirty="0" err="1"/>
              <a:t>idx</a:t>
            </a:r>
            <a:r>
              <a:rPr lang="en-US" dirty="0"/>
              <a:t>, </a:t>
            </a:r>
            <a:r>
              <a:rPr lang="en-US" dirty="0" err="1"/>
              <a:t>obs</a:t>
            </a:r>
            <a:r>
              <a:rPr lang="en-US" dirty="0"/>
              <a:t>) {</a:t>
            </a:r>
            <a:br>
              <a:rPr lang="en-US" dirty="0"/>
            </a:br>
            <a:r>
              <a:rPr lang="en-US" dirty="0"/>
              <a:t>        </a:t>
            </a:r>
            <a:r>
              <a:rPr lang="en-US" b="1" dirty="0">
                <a:solidFill>
                  <a:srgbClr val="000080"/>
                </a:solidFill>
              </a:rPr>
              <a:t>return </a:t>
            </a:r>
            <a:r>
              <a:rPr lang="en-US" dirty="0"/>
              <a:t>x % </a:t>
            </a:r>
            <a:r>
              <a:rPr lang="en-US" dirty="0">
                <a:solidFill>
                  <a:srgbClr val="0000FF"/>
                </a:solidFill>
              </a:rPr>
              <a:t>2 </a:t>
            </a:r>
            <a:r>
              <a:rPr lang="en-US" dirty="0"/>
              <a:t>=== </a:t>
            </a:r>
            <a:r>
              <a:rPr lang="en-US" dirty="0">
                <a:solidFill>
                  <a:srgbClr val="0000FF"/>
                </a:solidFill>
              </a:rPr>
              <a:t>0</a:t>
            </a:r>
            <a:r>
              <a:rPr lang="en-US" dirty="0"/>
              <a:t>;</a:t>
            </a:r>
            <a:br>
              <a:rPr lang="en-US" dirty="0"/>
            </a:br>
            <a:r>
              <a:rPr lang="en-US" dirty="0"/>
              <a:t>    });</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%s'</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%s'</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3"/>
          <a:stretch>
            <a:fillRect/>
          </a:stretch>
        </p:blipFill>
        <p:spPr>
          <a:xfrm>
            <a:off x="7051040" y="4025900"/>
            <a:ext cx="1244600" cy="1206500"/>
          </a:xfrm>
          <a:prstGeom prst="rect">
            <a:avLst/>
          </a:prstGeom>
        </p:spPr>
      </p:pic>
    </p:spTree>
    <p:extLst>
      <p:ext uri="{BB962C8B-B14F-4D97-AF65-F5344CB8AC3E}">
        <p14:creationId xmlns:p14="http://schemas.microsoft.com/office/powerpoint/2010/main" val="5515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operator</a:t>
            </a:r>
            <a:endParaRPr lang="en-US" dirty="0"/>
          </a:p>
        </p:txBody>
      </p:sp>
      <p:pic>
        <p:nvPicPr>
          <p:cNvPr id="3" name="Picture 2"/>
          <p:cNvPicPr>
            <a:picLocks noChangeAspect="1"/>
          </p:cNvPicPr>
          <p:nvPr/>
        </p:nvPicPr>
        <p:blipFill>
          <a:blip r:embed="rId2"/>
          <a:stretch>
            <a:fillRect/>
          </a:stretch>
        </p:blipFill>
        <p:spPr>
          <a:xfrm>
            <a:off x="1341120" y="867749"/>
            <a:ext cx="5963920" cy="1817998"/>
          </a:xfrm>
          <a:prstGeom prst="rect">
            <a:avLst/>
          </a:prstGeom>
        </p:spPr>
      </p:pic>
      <p:sp>
        <p:nvSpPr>
          <p:cNvPr id="4" name="Rectangle 3"/>
          <p:cNvSpPr/>
          <p:nvPr/>
        </p:nvSpPr>
        <p:spPr>
          <a:xfrm>
            <a:off x="802640" y="3507383"/>
            <a:ext cx="7569200" cy="2585323"/>
          </a:xfrm>
          <a:prstGeom prst="rect">
            <a:avLst/>
          </a:prstGeom>
        </p:spPr>
        <p:txBody>
          <a:bodyPr wrap="square">
            <a:spAutoFit/>
          </a:bodyPr>
          <a:lstStyle/>
          <a:p>
            <a:r>
              <a:rPr lang="en-US" i="1" dirty="0">
                <a:solidFill>
                  <a:srgbClr val="808080"/>
                </a:solidFill>
              </a:rPr>
              <a:t>// Using a value</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md </a:t>
            </a:r>
            <a:r>
              <a:rPr lang="en-US" dirty="0"/>
              <a:t>= </a:t>
            </a:r>
            <a:r>
              <a:rPr lang="en-US" dirty="0" err="1" smtClean="0"/>
              <a:t>Observable.fromEvent</a:t>
            </a:r>
            <a:r>
              <a:rPr lang="en-US" dirty="0"/>
              <a:t>(</a:t>
            </a:r>
            <a:r>
              <a:rPr lang="en-US" b="1" i="1" dirty="0">
                <a:solidFill>
                  <a:srgbClr val="660E7A"/>
                </a:solidFill>
              </a:rPr>
              <a:t>document</a:t>
            </a:r>
            <a:r>
              <a:rPr lang="en-US" dirty="0"/>
              <a:t>, </a:t>
            </a:r>
            <a:r>
              <a:rPr lang="en-US" b="1" dirty="0">
                <a:solidFill>
                  <a:srgbClr val="008000"/>
                </a:solidFill>
              </a:rPr>
              <a:t>'</a:t>
            </a:r>
            <a:r>
              <a:rPr lang="en-US" b="1" dirty="0" err="1">
                <a:solidFill>
                  <a:srgbClr val="008000"/>
                </a:solidFill>
              </a:rPr>
              <a:t>mousedown</a:t>
            </a:r>
            <a:r>
              <a:rPr lang="en-US" b="1" dirty="0">
                <a:solidFill>
                  <a:srgbClr val="008000"/>
                </a:solidFill>
              </a:rPr>
              <a:t>'</a:t>
            </a:r>
            <a:r>
              <a:rPr lang="en-US" dirty="0" smtClean="0"/>
              <a:t>)</a:t>
            </a:r>
          </a:p>
          <a:p>
            <a:r>
              <a:rPr lang="en-US" dirty="0"/>
              <a:t>	</a:t>
            </a:r>
            <a:r>
              <a:rPr lang="en-US" dirty="0" smtClean="0"/>
              <a:t>.</a:t>
            </a:r>
            <a:r>
              <a:rPr lang="en-US" dirty="0"/>
              <a:t>map</a:t>
            </a:r>
            <a:r>
              <a:rPr lang="en-US" dirty="0" smtClean="0"/>
              <a:t>(</a:t>
            </a:r>
            <a:r>
              <a:rPr lang="en-US" b="1" dirty="0" smtClean="0">
                <a:solidFill>
                  <a:srgbClr val="000080"/>
                </a:solidFill>
              </a:rPr>
              <a:t>e=&gt;{ return { </a:t>
            </a:r>
            <a:r>
              <a:rPr lang="en-US" b="1" dirty="0" err="1" smtClean="0">
                <a:solidFill>
                  <a:srgbClr val="000080"/>
                </a:solidFill>
              </a:rPr>
              <a:t>x:e.x</a:t>
            </a:r>
            <a:r>
              <a:rPr lang="en-US" b="1" dirty="0" smtClean="0">
                <a:solidFill>
                  <a:srgbClr val="000080"/>
                </a:solidFill>
              </a:rPr>
              <a:t>, y: </a:t>
            </a:r>
            <a:r>
              <a:rPr lang="en-US" b="1" dirty="0" err="1" smtClean="0">
                <a:solidFill>
                  <a:srgbClr val="000080"/>
                </a:solidFill>
              </a:rPr>
              <a:t>e.y</a:t>
            </a:r>
            <a:r>
              <a:rPr lang="en-US" b="1" dirty="0" smtClean="0">
                <a:solidFill>
                  <a:srgbClr val="000080"/>
                </a:solidFill>
              </a:rPr>
              <a:t>}  }</a:t>
            </a:r>
            <a:r>
              <a:rPr lang="en-US" dirty="0" smtClean="0"/>
              <a:t>)</a:t>
            </a:r>
            <a:r>
              <a:rPr lang="en-US" dirty="0"/>
              <a:t>;</a:t>
            </a:r>
            <a:br>
              <a:rPr lang="en-US" dirty="0"/>
            </a:br>
            <a:endParaRPr lang="en-US" dirty="0" smtClean="0"/>
          </a:p>
          <a:p>
            <a:r>
              <a:rPr lang="en-US" b="1" dirty="0" err="1" smtClean="0">
                <a:solidFill>
                  <a:srgbClr val="000080"/>
                </a:solidFill>
              </a:rPr>
              <a:t>var</a:t>
            </a:r>
            <a:r>
              <a:rPr lang="en-US" b="1" dirty="0" smtClean="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.subscribe</a:t>
            </a:r>
            <a:r>
              <a:rPr lang="en-US" dirty="0"/>
              <a:t>(</a:t>
            </a:r>
            <a:br>
              <a:rPr lang="en-US" dirty="0"/>
            </a:br>
            <a:r>
              <a:rPr lang="en-US" dirty="0"/>
              <a:t>    </a:t>
            </a:r>
            <a:r>
              <a:rPr lang="en-US" b="1" dirty="0">
                <a:solidFill>
                  <a:srgbClr val="000080"/>
                </a:solidFill>
              </a:rPr>
              <a:t>function </a:t>
            </a:r>
            <a:r>
              <a:rPr lang="en-US" dirty="0" smtClean="0"/>
              <a:t>(a) </a:t>
            </a:r>
            <a:r>
              <a:rPr lang="en-US" dirty="0"/>
              <a:t>{ </a:t>
            </a:r>
            <a:r>
              <a:rPr lang="en-US" b="1" i="1" dirty="0" err="1">
                <a:solidFill>
                  <a:srgbClr val="660E7A"/>
                </a:solidFill>
              </a:rPr>
              <a:t>console</a:t>
            </a:r>
            <a:r>
              <a:rPr lang="en-US" dirty="0" err="1"/>
              <a:t>.</a:t>
            </a:r>
            <a:r>
              <a:rPr lang="en-US" dirty="0" err="1">
                <a:solidFill>
                  <a:srgbClr val="7A7A43"/>
                </a:solidFill>
              </a:rPr>
              <a:t>log</a:t>
            </a:r>
            <a:r>
              <a:rPr lang="en-US" dirty="0" smtClean="0"/>
              <a:t>(</a:t>
            </a:r>
            <a:r>
              <a:rPr lang="en-US" b="1" dirty="0" smtClean="0">
                <a:solidFill>
                  <a:srgbClr val="008000"/>
                </a:solidFill>
              </a:rPr>
              <a:t>’</a:t>
            </a:r>
            <a:r>
              <a:rPr lang="en-US" b="1" dirty="0" err="1" smtClean="0">
                <a:solidFill>
                  <a:srgbClr val="008000"/>
                </a:solidFill>
              </a:rPr>
              <a:t>Mouseclick</a:t>
            </a:r>
            <a:r>
              <a:rPr lang="en-US" b="1" dirty="0" smtClean="0">
                <a:solidFill>
                  <a:srgbClr val="008000"/>
                </a:solidFill>
              </a:rPr>
              <a:t> at (${</a:t>
            </a:r>
            <a:r>
              <a:rPr lang="en-US" b="1" dirty="0" err="1" smtClean="0">
                <a:solidFill>
                  <a:srgbClr val="008000"/>
                </a:solidFill>
              </a:rPr>
              <a:t>a.x</a:t>
            </a:r>
            <a:r>
              <a:rPr lang="en-US" b="1" dirty="0" smtClean="0">
                <a:solidFill>
                  <a:srgbClr val="008000"/>
                </a:solidFill>
              </a:rPr>
              <a:t>},${</a:t>
            </a:r>
            <a:r>
              <a:rPr lang="en-US" b="1" dirty="0" err="1" smtClean="0">
                <a:solidFill>
                  <a:srgbClr val="008000"/>
                </a:solidFill>
              </a:rPr>
              <a:t>a,y</a:t>
            </a:r>
            <a:r>
              <a:rPr lang="en-US" b="1" dirty="0" smtClean="0">
                <a:solidFill>
                  <a:srgbClr val="008000"/>
                </a:solidFill>
              </a:rPr>
              <a:t>}) ‘</a:t>
            </a:r>
            <a:r>
              <a:rPr lang="en-US" dirty="0" smtClean="0"/>
              <a:t>)</a:t>
            </a:r>
            <a:r>
              <a:rPr lang="en-US" dirty="0"/>
              <a:t>;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br>
              <a:rPr lang="en-US" dirty="0"/>
            </a:br>
            <a:endParaRPr lang="en-US" dirty="0"/>
          </a:p>
        </p:txBody>
      </p:sp>
    </p:spTree>
    <p:extLst>
      <p:ext uri="{BB962C8B-B14F-4D97-AF65-F5344CB8AC3E}">
        <p14:creationId xmlns:p14="http://schemas.microsoft.com/office/powerpoint/2010/main" val="4236335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 operator</a:t>
            </a:r>
            <a:endParaRPr lang="en-US" dirty="0"/>
          </a:p>
        </p:txBody>
      </p:sp>
      <p:pic>
        <p:nvPicPr>
          <p:cNvPr id="3" name="Picture 2"/>
          <p:cNvPicPr>
            <a:picLocks noChangeAspect="1"/>
          </p:cNvPicPr>
          <p:nvPr/>
        </p:nvPicPr>
        <p:blipFill>
          <a:blip r:embed="rId2"/>
          <a:stretch>
            <a:fillRect/>
          </a:stretch>
        </p:blipFill>
        <p:spPr>
          <a:xfrm>
            <a:off x="1513840" y="867749"/>
            <a:ext cx="6370320" cy="2297203"/>
          </a:xfrm>
          <a:prstGeom prst="rect">
            <a:avLst/>
          </a:prstGeom>
        </p:spPr>
      </p:pic>
      <p:sp>
        <p:nvSpPr>
          <p:cNvPr id="4" name="Rectangle 3"/>
          <p:cNvSpPr/>
          <p:nvPr/>
        </p:nvSpPr>
        <p:spPr>
          <a:xfrm>
            <a:off x="873760" y="3277999"/>
            <a:ext cx="4572000" cy="3139321"/>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Observable.range</a:t>
            </a:r>
            <a:r>
              <a:rPr lang="en-US" dirty="0"/>
              <a:t>(</a:t>
            </a:r>
            <a:r>
              <a:rPr lang="en-US" dirty="0">
                <a:solidFill>
                  <a:srgbClr val="0000FF"/>
                </a:solidFill>
              </a:rPr>
              <a:t>1</a:t>
            </a:r>
            <a:r>
              <a:rPr lang="en-US" dirty="0"/>
              <a:t>, </a:t>
            </a:r>
            <a:r>
              <a:rPr lang="en-US" dirty="0">
                <a:solidFill>
                  <a:srgbClr val="0000FF"/>
                </a:solidFill>
              </a:rPr>
              <a:t>3</a:t>
            </a:r>
            <a:r>
              <a:rPr lang="en-US" dirty="0"/>
              <a:t>)</a:t>
            </a:r>
            <a:br>
              <a:rPr lang="en-US" dirty="0"/>
            </a:br>
            <a:r>
              <a:rPr lang="en-US" dirty="0"/>
              <a:t>    .scan(</a:t>
            </a:r>
            <a:br>
              <a:rPr lang="en-US" dirty="0"/>
            </a:br>
            <a:r>
              <a:rPr lang="en-US" dirty="0"/>
              <a:t>        </a:t>
            </a:r>
            <a:r>
              <a:rPr lang="en-US" b="1" dirty="0">
                <a:solidFill>
                  <a:srgbClr val="000080"/>
                </a:solidFill>
              </a:rPr>
              <a:t>function </a:t>
            </a:r>
            <a:r>
              <a:rPr lang="en-US" dirty="0"/>
              <a:t>(</a:t>
            </a:r>
            <a:r>
              <a:rPr lang="en-US" dirty="0" err="1"/>
              <a:t>acc</a:t>
            </a:r>
            <a:r>
              <a:rPr lang="en-US" dirty="0"/>
              <a:t>, x) {</a:t>
            </a:r>
            <a:br>
              <a:rPr lang="en-US" dirty="0"/>
            </a:br>
            <a:r>
              <a:rPr lang="en-US" dirty="0"/>
              <a:t>            </a:t>
            </a:r>
            <a:r>
              <a:rPr lang="en-US" b="1" dirty="0">
                <a:solidFill>
                  <a:srgbClr val="000080"/>
                </a:solidFill>
              </a:rPr>
              <a:t>return </a:t>
            </a:r>
            <a:r>
              <a:rPr lang="en-US" dirty="0" err="1"/>
              <a:t>acc</a:t>
            </a:r>
            <a:r>
              <a:rPr lang="en-US" dirty="0"/>
              <a:t> + x;</a:t>
            </a:r>
            <a:br>
              <a:rPr lang="en-US" dirty="0"/>
            </a:br>
            <a:r>
              <a:rPr lang="en-US" dirty="0"/>
              <a:t>        });</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br>
              <a:rPr lang="en-US" dirty="0"/>
            </a:br>
            <a:endParaRPr lang="en-US" dirty="0"/>
          </a:p>
        </p:txBody>
      </p:sp>
      <p:pic>
        <p:nvPicPr>
          <p:cNvPr id="5" name="Picture 4"/>
          <p:cNvPicPr>
            <a:picLocks noChangeAspect="1"/>
          </p:cNvPicPr>
          <p:nvPr/>
        </p:nvPicPr>
        <p:blipFill>
          <a:blip r:embed="rId3"/>
          <a:stretch>
            <a:fillRect/>
          </a:stretch>
        </p:blipFill>
        <p:spPr>
          <a:xfrm>
            <a:off x="6977380" y="3422650"/>
            <a:ext cx="1244600" cy="1257300"/>
          </a:xfrm>
          <a:prstGeom prst="rect">
            <a:avLst/>
          </a:prstGeom>
        </p:spPr>
      </p:pic>
    </p:spTree>
    <p:extLst>
      <p:ext uri="{BB962C8B-B14F-4D97-AF65-F5344CB8AC3E}">
        <p14:creationId xmlns:p14="http://schemas.microsoft.com/office/powerpoint/2010/main" val="56781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operator</a:t>
            </a:r>
            <a:endParaRPr lang="en-US" dirty="0"/>
          </a:p>
        </p:txBody>
      </p:sp>
      <p:pic>
        <p:nvPicPr>
          <p:cNvPr id="3" name="Picture 2"/>
          <p:cNvPicPr>
            <a:picLocks noChangeAspect="1"/>
          </p:cNvPicPr>
          <p:nvPr/>
        </p:nvPicPr>
        <p:blipFill>
          <a:blip r:embed="rId2"/>
          <a:stretch>
            <a:fillRect/>
          </a:stretch>
        </p:blipFill>
        <p:spPr>
          <a:xfrm>
            <a:off x="1625600" y="947421"/>
            <a:ext cx="6350000" cy="2328914"/>
          </a:xfrm>
          <a:prstGeom prst="rect">
            <a:avLst/>
          </a:prstGeom>
        </p:spPr>
      </p:pic>
      <p:sp>
        <p:nvSpPr>
          <p:cNvPr id="4" name="Rectangle 3"/>
          <p:cNvSpPr/>
          <p:nvPr/>
        </p:nvSpPr>
        <p:spPr>
          <a:xfrm>
            <a:off x="751840" y="3907662"/>
            <a:ext cx="4572000" cy="1754327"/>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t>source = </a:t>
            </a:r>
            <a:r>
              <a:rPr lang="en-US" dirty="0" err="1"/>
              <a:t>Observable.range</a:t>
            </a:r>
            <a:r>
              <a:rPr lang="en-US" dirty="0"/>
              <a:t>(</a:t>
            </a:r>
            <a:r>
              <a:rPr lang="en-US" dirty="0">
                <a:solidFill>
                  <a:srgbClr val="0000FF"/>
                </a:solidFill>
              </a:rPr>
              <a:t>0</a:t>
            </a:r>
            <a:r>
              <a:rPr lang="en-US" dirty="0"/>
              <a:t>, </a:t>
            </a:r>
            <a:r>
              <a:rPr lang="en-US" dirty="0">
                <a:solidFill>
                  <a:srgbClr val="0000FF"/>
                </a:solidFill>
              </a:rPr>
              <a:t>5</a:t>
            </a:r>
            <a:r>
              <a:rPr lang="en-US" dirty="0"/>
              <a:t>).take(</a:t>
            </a:r>
            <a:r>
              <a:rPr lang="en-US" dirty="0">
                <a:solidFill>
                  <a:srgbClr val="0000FF"/>
                </a:solidFill>
              </a:rPr>
              <a:t>3</a:t>
            </a:r>
            <a:r>
              <a:rPr lang="en-US" dirty="0"/>
              <a: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t>source.</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3"/>
          <a:stretch>
            <a:fillRect/>
          </a:stretch>
        </p:blipFill>
        <p:spPr>
          <a:xfrm>
            <a:off x="7129780" y="3914140"/>
            <a:ext cx="1231900" cy="1244600"/>
          </a:xfrm>
          <a:prstGeom prst="rect">
            <a:avLst/>
          </a:prstGeom>
        </p:spPr>
      </p:pic>
    </p:spTree>
    <p:extLst>
      <p:ext uri="{BB962C8B-B14F-4D97-AF65-F5344CB8AC3E}">
        <p14:creationId xmlns:p14="http://schemas.microsoft.com/office/powerpoint/2010/main" val="1888072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Flatmap</a:t>
            </a:r>
            <a:r>
              <a:rPr lang="en-US" dirty="0" smtClean="0"/>
              <a:t> operator</a:t>
            </a:r>
            <a:endParaRPr lang="en-US" dirty="0"/>
          </a:p>
        </p:txBody>
      </p:sp>
      <p:sp>
        <p:nvSpPr>
          <p:cNvPr id="4" name="Rectangle 3"/>
          <p:cNvSpPr/>
          <p:nvPr/>
        </p:nvSpPr>
        <p:spPr>
          <a:xfrm>
            <a:off x="711200" y="3125599"/>
            <a:ext cx="4572000" cy="2862323"/>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Observable</a:t>
            </a:r>
            <a:br>
              <a:rPr lang="en-US" dirty="0"/>
            </a:br>
            <a:r>
              <a:rPr lang="en-US" dirty="0"/>
              <a:t>    .range(</a:t>
            </a:r>
            <a:r>
              <a:rPr lang="en-US" dirty="0">
                <a:solidFill>
                  <a:srgbClr val="0000FF"/>
                </a:solidFill>
              </a:rPr>
              <a:t>1</a:t>
            </a:r>
            <a:r>
              <a:rPr lang="en-US" dirty="0"/>
              <a:t>, </a:t>
            </a:r>
            <a:r>
              <a:rPr lang="en-US" dirty="0">
                <a:solidFill>
                  <a:srgbClr val="0000FF"/>
                </a:solidFill>
              </a:rPr>
              <a:t>2</a:t>
            </a:r>
            <a:r>
              <a:rPr lang="en-US" dirty="0"/>
              <a:t>)</a:t>
            </a:r>
            <a:br>
              <a:rPr lang="en-US" dirty="0"/>
            </a:br>
            <a:r>
              <a:rPr lang="en-US" dirty="0"/>
              <a:t>    .</a:t>
            </a:r>
            <a:r>
              <a:rPr lang="en-US" dirty="0" err="1"/>
              <a:t>flatMap</a:t>
            </a:r>
            <a:r>
              <a:rPr lang="en-US" dirty="0"/>
              <a:t>(</a:t>
            </a:r>
            <a:r>
              <a:rPr lang="en-US" b="1" dirty="0">
                <a:solidFill>
                  <a:srgbClr val="000080"/>
                </a:solidFill>
              </a:rPr>
              <a:t>function </a:t>
            </a:r>
            <a:r>
              <a:rPr lang="en-US" dirty="0"/>
              <a:t>(x) {</a:t>
            </a:r>
            <a:br>
              <a:rPr lang="en-US" dirty="0"/>
            </a:br>
            <a:r>
              <a:rPr lang="en-US" dirty="0"/>
              <a:t>        </a:t>
            </a:r>
            <a:r>
              <a:rPr lang="en-US" b="1" dirty="0">
                <a:solidFill>
                  <a:srgbClr val="000080"/>
                </a:solidFill>
              </a:rPr>
              <a:t>return </a:t>
            </a:r>
            <a:r>
              <a:rPr lang="en-US" dirty="0" err="1"/>
              <a:t>Observable.range</a:t>
            </a:r>
            <a:r>
              <a:rPr lang="en-US" dirty="0"/>
              <a:t>(x, </a:t>
            </a:r>
            <a:r>
              <a:rPr lang="en-US" dirty="0">
                <a:solidFill>
                  <a:srgbClr val="0000FF"/>
                </a:solidFill>
              </a:rPr>
              <a:t>2</a:t>
            </a:r>
            <a:r>
              <a:rPr lang="en-US" dirty="0"/>
              <a:t>);</a:t>
            </a:r>
            <a:br>
              <a:rPr lang="en-US" dirty="0"/>
            </a:br>
            <a:r>
              <a:rPr lang="en-US" dirty="0"/>
              <a:t>    });</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2"/>
          <a:stretch>
            <a:fillRect/>
          </a:stretch>
        </p:blipFill>
        <p:spPr>
          <a:xfrm>
            <a:off x="1737360" y="788547"/>
            <a:ext cx="6278880" cy="2337052"/>
          </a:xfrm>
          <a:prstGeom prst="rect">
            <a:avLst/>
          </a:prstGeom>
        </p:spPr>
      </p:pic>
      <p:sp>
        <p:nvSpPr>
          <p:cNvPr id="6" name="Rectangle 5"/>
          <p:cNvSpPr/>
          <p:nvPr/>
        </p:nvSpPr>
        <p:spPr>
          <a:xfrm>
            <a:off x="4328160" y="1310640"/>
            <a:ext cx="3169920" cy="274320"/>
          </a:xfrm>
          <a:prstGeom prst="rect">
            <a:avLst/>
          </a:prstGeom>
          <a:solidFill>
            <a:srgbClr val="3D6AB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flatMap</a:t>
            </a:r>
            <a:r>
              <a:rPr lang="en-US" dirty="0" smtClean="0"/>
              <a:t> -&gt;</a:t>
            </a:r>
            <a:endParaRPr lang="en-US" dirty="0"/>
          </a:p>
        </p:txBody>
      </p:sp>
      <p:sp>
        <p:nvSpPr>
          <p:cNvPr id="7" name="TextBox 6"/>
          <p:cNvSpPr txBox="1"/>
          <p:nvPr/>
        </p:nvSpPr>
        <p:spPr>
          <a:xfrm>
            <a:off x="6299582" y="3449935"/>
            <a:ext cx="633507" cy="923330"/>
          </a:xfrm>
          <a:prstGeom prst="rect">
            <a:avLst/>
          </a:prstGeom>
          <a:noFill/>
        </p:spPr>
        <p:txBody>
          <a:bodyPr wrap="none" rtlCol="0">
            <a:spAutoFit/>
          </a:bodyPr>
          <a:lstStyle/>
          <a:p>
            <a:r>
              <a:rPr lang="en-US" dirty="0" smtClean="0"/>
              <a:t>1    2</a:t>
            </a:r>
          </a:p>
          <a:p>
            <a:r>
              <a:rPr lang="en-US" dirty="0" smtClean="0"/>
              <a:t>1    2</a:t>
            </a:r>
          </a:p>
          <a:p>
            <a:r>
              <a:rPr lang="en-US" dirty="0" smtClean="0"/>
              <a:t>2    3</a:t>
            </a:r>
            <a:endParaRPr lang="en-US" dirty="0"/>
          </a:p>
        </p:txBody>
      </p:sp>
      <p:cxnSp>
        <p:nvCxnSpPr>
          <p:cNvPr id="9" name="Straight Connector 8"/>
          <p:cNvCxnSpPr/>
          <p:nvPr/>
        </p:nvCxnSpPr>
        <p:spPr>
          <a:xfrm>
            <a:off x="6279262" y="3779520"/>
            <a:ext cx="633507" cy="0"/>
          </a:xfrm>
          <a:prstGeom prst="line">
            <a:avLst/>
          </a:prstGeom>
          <a:ln w="9525">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7604760" y="3297535"/>
            <a:ext cx="1168400" cy="1511300"/>
          </a:xfrm>
          <a:prstGeom prst="rect">
            <a:avLst/>
          </a:prstGeom>
        </p:spPr>
      </p:pic>
      <p:cxnSp>
        <p:nvCxnSpPr>
          <p:cNvPr id="12" name="Straight Arrow Connector 11"/>
          <p:cNvCxnSpPr/>
          <p:nvPr/>
        </p:nvCxnSpPr>
        <p:spPr>
          <a:xfrm>
            <a:off x="5140388" y="5069840"/>
            <a:ext cx="3347720" cy="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24838" y="5088374"/>
            <a:ext cx="301660" cy="369332"/>
          </a:xfrm>
          <a:prstGeom prst="rect">
            <a:avLst/>
          </a:prstGeom>
          <a:noFill/>
        </p:spPr>
        <p:txBody>
          <a:bodyPr wrap="none" rtlCol="0">
            <a:spAutoFit/>
          </a:bodyPr>
          <a:lstStyle/>
          <a:p>
            <a:r>
              <a:rPr lang="en-US" dirty="0" smtClean="0"/>
              <a:t>1</a:t>
            </a:r>
            <a:endParaRPr lang="en-US" dirty="0"/>
          </a:p>
        </p:txBody>
      </p:sp>
      <p:sp>
        <p:nvSpPr>
          <p:cNvPr id="15" name="TextBox 14"/>
          <p:cNvSpPr txBox="1"/>
          <p:nvPr/>
        </p:nvSpPr>
        <p:spPr>
          <a:xfrm>
            <a:off x="5975650" y="5114052"/>
            <a:ext cx="301660" cy="369332"/>
          </a:xfrm>
          <a:prstGeom prst="rect">
            <a:avLst/>
          </a:prstGeom>
          <a:noFill/>
        </p:spPr>
        <p:txBody>
          <a:bodyPr wrap="none" rtlCol="0">
            <a:spAutoFit/>
          </a:bodyPr>
          <a:lstStyle/>
          <a:p>
            <a:r>
              <a:rPr lang="en-US" dirty="0" smtClean="0"/>
              <a:t>2</a:t>
            </a:r>
            <a:endParaRPr lang="en-US" dirty="0"/>
          </a:p>
        </p:txBody>
      </p:sp>
      <p:sp>
        <p:nvSpPr>
          <p:cNvPr id="16" name="TextBox 15"/>
          <p:cNvSpPr txBox="1"/>
          <p:nvPr/>
        </p:nvSpPr>
        <p:spPr>
          <a:xfrm>
            <a:off x="6421120" y="5118854"/>
            <a:ext cx="888322" cy="369332"/>
          </a:xfrm>
          <a:prstGeom prst="rect">
            <a:avLst/>
          </a:prstGeom>
          <a:noFill/>
        </p:spPr>
        <p:txBody>
          <a:bodyPr wrap="none" rtlCol="0">
            <a:spAutoFit/>
          </a:bodyPr>
          <a:lstStyle/>
          <a:p>
            <a:r>
              <a:rPr lang="en-US" dirty="0" smtClean="0"/>
              <a:t>2         3</a:t>
            </a:r>
            <a:endParaRPr lang="en-US" dirty="0"/>
          </a:p>
        </p:txBody>
      </p:sp>
      <p:cxnSp>
        <p:nvCxnSpPr>
          <p:cNvPr id="20" name="Straight Arrow Connector 19"/>
          <p:cNvCxnSpPr/>
          <p:nvPr/>
        </p:nvCxnSpPr>
        <p:spPr>
          <a:xfrm>
            <a:off x="2306320" y="3606800"/>
            <a:ext cx="3993262" cy="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114800" y="4074160"/>
            <a:ext cx="2011680" cy="3048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516880" y="4003040"/>
            <a:ext cx="863600" cy="96520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126480" y="4287520"/>
            <a:ext cx="254000" cy="68072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6553200" y="4003040"/>
            <a:ext cx="132080" cy="96520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827520" y="4287520"/>
            <a:ext cx="243840" cy="68072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958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operator</a:t>
            </a:r>
            <a:endParaRPr lang="en-US" dirty="0"/>
          </a:p>
        </p:txBody>
      </p:sp>
      <p:pic>
        <p:nvPicPr>
          <p:cNvPr id="3" name="Picture 2"/>
          <p:cNvPicPr>
            <a:picLocks noChangeAspect="1"/>
          </p:cNvPicPr>
          <p:nvPr/>
        </p:nvPicPr>
        <p:blipFill>
          <a:blip r:embed="rId2"/>
          <a:stretch>
            <a:fillRect/>
          </a:stretch>
        </p:blipFill>
        <p:spPr>
          <a:xfrm>
            <a:off x="1319214" y="867749"/>
            <a:ext cx="4716780" cy="2726888"/>
          </a:xfrm>
          <a:prstGeom prst="rect">
            <a:avLst/>
          </a:prstGeom>
        </p:spPr>
      </p:pic>
      <p:sp>
        <p:nvSpPr>
          <p:cNvPr id="4" name="Rectangle 3"/>
          <p:cNvSpPr/>
          <p:nvPr/>
        </p:nvSpPr>
        <p:spPr>
          <a:xfrm>
            <a:off x="386080" y="4005779"/>
            <a:ext cx="6126480" cy="2308324"/>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Observable.range</a:t>
            </a:r>
            <a:r>
              <a:rPr lang="en-US" dirty="0"/>
              <a:t>(</a:t>
            </a:r>
            <a:r>
              <a:rPr lang="en-US" dirty="0">
                <a:solidFill>
                  <a:srgbClr val="0000FF"/>
                </a:solidFill>
              </a:rPr>
              <a:t>0</a:t>
            </a:r>
            <a:r>
              <a:rPr lang="en-US" dirty="0"/>
              <a:t>, </a:t>
            </a:r>
            <a:r>
              <a:rPr lang="en-US" dirty="0">
                <a:solidFill>
                  <a:srgbClr val="0000FF"/>
                </a:solidFill>
              </a:rPr>
              <a:t>3</a:t>
            </a:r>
            <a:r>
              <a:rPr lang="en-US" dirty="0"/>
              <a:t>)</a:t>
            </a:r>
            <a:br>
              <a:rPr lang="en-US" dirty="0"/>
            </a:br>
            <a:r>
              <a:rPr lang="en-US" dirty="0"/>
              <a:t>    </a:t>
            </a:r>
            <a:r>
              <a:rPr lang="en-US" dirty="0" smtClean="0"/>
              <a:t>.map(</a:t>
            </a:r>
            <a:r>
              <a:rPr lang="en-US" b="1" dirty="0" smtClean="0">
                <a:solidFill>
                  <a:srgbClr val="000080"/>
                </a:solidFill>
              </a:rPr>
              <a:t>function </a:t>
            </a:r>
            <a:r>
              <a:rPr lang="en-US" dirty="0"/>
              <a:t>(x) { </a:t>
            </a:r>
            <a:r>
              <a:rPr lang="en-US" b="1" dirty="0">
                <a:solidFill>
                  <a:srgbClr val="000080"/>
                </a:solidFill>
              </a:rPr>
              <a:t>return </a:t>
            </a:r>
            <a:r>
              <a:rPr lang="en-US" dirty="0" err="1" smtClean="0"/>
              <a:t>Observable.range</a:t>
            </a:r>
            <a:r>
              <a:rPr lang="en-US" dirty="0"/>
              <a:t>(x, </a:t>
            </a:r>
            <a:r>
              <a:rPr lang="en-US" dirty="0">
                <a:solidFill>
                  <a:srgbClr val="0000FF"/>
                </a:solidFill>
              </a:rPr>
              <a:t>3</a:t>
            </a:r>
            <a:r>
              <a:rPr lang="en-US" dirty="0"/>
              <a:t>); })</a:t>
            </a:r>
            <a:br>
              <a:rPr lang="en-US" dirty="0"/>
            </a:br>
            <a:r>
              <a:rPr lang="en-US" dirty="0"/>
              <a:t>    .switch();</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a:solidFill>
                  <a:srgbClr val="660E7A"/>
                </a:solidFill>
              </a:rPr>
              <a:t>console</a:t>
            </a:r>
            <a:r>
              <a:rPr lang="en-US" dirty="0"/>
              <a:t>.</a:t>
            </a:r>
            <a:r>
              <a:rPr lang="en-US" dirty="0">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a:solidFill>
                  <a:srgbClr val="660E7A"/>
                </a:solidFill>
              </a:rPr>
              <a:t>console</a:t>
            </a:r>
            <a:r>
              <a:rPr lang="en-US" dirty="0"/>
              <a:t>.</a:t>
            </a:r>
            <a:r>
              <a:rPr lang="en-US" dirty="0">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a:solidFill>
                  <a:srgbClr val="660E7A"/>
                </a:solidFill>
              </a:rPr>
              <a:t>console</a:t>
            </a:r>
            <a:r>
              <a:rPr lang="en-US" dirty="0"/>
              <a:t>.</a:t>
            </a:r>
            <a:r>
              <a:rPr lang="en-US" dirty="0">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3"/>
          <a:stretch>
            <a:fillRect/>
          </a:stretch>
        </p:blipFill>
        <p:spPr>
          <a:xfrm>
            <a:off x="7762240" y="1729939"/>
            <a:ext cx="1295400" cy="1790700"/>
          </a:xfrm>
          <a:prstGeom prst="rect">
            <a:avLst/>
          </a:prstGeom>
        </p:spPr>
      </p:pic>
      <p:sp>
        <p:nvSpPr>
          <p:cNvPr id="6" name="TextBox 5"/>
          <p:cNvSpPr txBox="1"/>
          <p:nvPr/>
        </p:nvSpPr>
        <p:spPr>
          <a:xfrm>
            <a:off x="6819269" y="4005779"/>
            <a:ext cx="953131" cy="1200329"/>
          </a:xfrm>
          <a:prstGeom prst="rect">
            <a:avLst/>
          </a:prstGeom>
          <a:noFill/>
        </p:spPr>
        <p:txBody>
          <a:bodyPr wrap="none" rtlCol="0">
            <a:spAutoFit/>
          </a:bodyPr>
          <a:lstStyle/>
          <a:p>
            <a:r>
              <a:rPr lang="en-US" dirty="0" smtClean="0"/>
              <a:t>0    1    2</a:t>
            </a:r>
          </a:p>
          <a:p>
            <a:r>
              <a:rPr lang="en-US" dirty="0" smtClean="0"/>
              <a:t>0    1    2</a:t>
            </a:r>
          </a:p>
          <a:p>
            <a:r>
              <a:rPr lang="en-US" dirty="0" smtClean="0"/>
              <a:t>1    2    3</a:t>
            </a:r>
          </a:p>
          <a:p>
            <a:r>
              <a:rPr lang="en-US" dirty="0" smtClean="0"/>
              <a:t>2    3    4</a:t>
            </a:r>
            <a:endParaRPr lang="en-US" dirty="0"/>
          </a:p>
        </p:txBody>
      </p:sp>
      <p:cxnSp>
        <p:nvCxnSpPr>
          <p:cNvPr id="8" name="Straight Connector 7"/>
          <p:cNvCxnSpPr/>
          <p:nvPr/>
        </p:nvCxnSpPr>
        <p:spPr>
          <a:xfrm flipV="1">
            <a:off x="6819269" y="4338320"/>
            <a:ext cx="862646" cy="10160"/>
          </a:xfrm>
          <a:prstGeom prst="line">
            <a:avLst/>
          </a:prstGeom>
          <a:ln w="9525">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76800" y="5679440"/>
            <a:ext cx="3347720" cy="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358640" y="4206240"/>
            <a:ext cx="2316480" cy="101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107114" y="4511040"/>
            <a:ext cx="568006" cy="101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925816" y="5723652"/>
            <a:ext cx="954596" cy="369332"/>
          </a:xfrm>
          <a:prstGeom prst="rect">
            <a:avLst/>
          </a:prstGeom>
          <a:noFill/>
        </p:spPr>
        <p:txBody>
          <a:bodyPr wrap="none" rtlCol="0">
            <a:spAutoFit/>
          </a:bodyPr>
          <a:lstStyle/>
          <a:p>
            <a:r>
              <a:rPr lang="en-US" dirty="0" smtClean="0"/>
              <a:t>timeline</a:t>
            </a:r>
            <a:endParaRPr lang="en-US" dirty="0"/>
          </a:p>
        </p:txBody>
      </p:sp>
      <p:cxnSp>
        <p:nvCxnSpPr>
          <p:cNvPr id="17" name="Straight Arrow Connector 16"/>
          <p:cNvCxnSpPr/>
          <p:nvPr/>
        </p:nvCxnSpPr>
        <p:spPr>
          <a:xfrm flipH="1">
            <a:off x="5019040" y="4521200"/>
            <a:ext cx="1899920" cy="11277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187440" y="4521200"/>
            <a:ext cx="1056641" cy="115824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204617" y="4521200"/>
            <a:ext cx="344264" cy="11277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416800" y="4836160"/>
            <a:ext cx="163992" cy="81280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12227" y="5080000"/>
            <a:ext cx="0" cy="56896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398304" y="5320268"/>
            <a:ext cx="789136" cy="369332"/>
          </a:xfrm>
          <a:prstGeom prst="rect">
            <a:avLst/>
          </a:prstGeom>
        </p:spPr>
        <p:txBody>
          <a:bodyPr wrap="none">
            <a:spAutoFit/>
          </a:bodyPr>
          <a:lstStyle/>
          <a:p>
            <a:r>
              <a:rPr lang="en-US" dirty="0" smtClean="0"/>
              <a:t>switch</a:t>
            </a:r>
            <a:endParaRPr lang="en-US" dirty="0"/>
          </a:p>
        </p:txBody>
      </p:sp>
      <p:sp>
        <p:nvSpPr>
          <p:cNvPr id="35" name="Rectangle 34"/>
          <p:cNvSpPr/>
          <p:nvPr/>
        </p:nvSpPr>
        <p:spPr>
          <a:xfrm>
            <a:off x="6396115" y="5320268"/>
            <a:ext cx="789136" cy="369332"/>
          </a:xfrm>
          <a:prstGeom prst="rect">
            <a:avLst/>
          </a:prstGeom>
        </p:spPr>
        <p:txBody>
          <a:bodyPr wrap="none">
            <a:spAutoFit/>
          </a:bodyPr>
          <a:lstStyle/>
          <a:p>
            <a:r>
              <a:rPr lang="en-US" dirty="0" smtClean="0"/>
              <a:t>switch</a:t>
            </a:r>
            <a:endParaRPr lang="en-US" dirty="0"/>
          </a:p>
        </p:txBody>
      </p:sp>
      <p:sp>
        <p:nvSpPr>
          <p:cNvPr id="38" name="TextBox 37"/>
          <p:cNvSpPr txBox="1"/>
          <p:nvPr/>
        </p:nvSpPr>
        <p:spPr>
          <a:xfrm>
            <a:off x="4868210" y="5697974"/>
            <a:ext cx="301660" cy="369332"/>
          </a:xfrm>
          <a:prstGeom prst="rect">
            <a:avLst/>
          </a:prstGeom>
          <a:noFill/>
        </p:spPr>
        <p:txBody>
          <a:bodyPr wrap="none" rtlCol="0">
            <a:spAutoFit/>
          </a:bodyPr>
          <a:lstStyle/>
          <a:p>
            <a:r>
              <a:rPr lang="en-US" dirty="0" smtClean="0"/>
              <a:t>0</a:t>
            </a:r>
            <a:endParaRPr lang="en-US" dirty="0"/>
          </a:p>
        </p:txBody>
      </p:sp>
      <p:sp>
        <p:nvSpPr>
          <p:cNvPr id="39" name="TextBox 38"/>
          <p:cNvSpPr txBox="1"/>
          <p:nvPr/>
        </p:nvSpPr>
        <p:spPr>
          <a:xfrm>
            <a:off x="6035994" y="5700316"/>
            <a:ext cx="301660" cy="369332"/>
          </a:xfrm>
          <a:prstGeom prst="rect">
            <a:avLst/>
          </a:prstGeom>
          <a:noFill/>
        </p:spPr>
        <p:txBody>
          <a:bodyPr wrap="none" rtlCol="0">
            <a:spAutoFit/>
          </a:bodyPr>
          <a:lstStyle/>
          <a:p>
            <a:r>
              <a:rPr lang="en-US" dirty="0" smtClean="0"/>
              <a:t>1</a:t>
            </a:r>
            <a:endParaRPr lang="en-US" dirty="0"/>
          </a:p>
        </p:txBody>
      </p:sp>
      <p:sp>
        <p:nvSpPr>
          <p:cNvPr id="40" name="TextBox 39"/>
          <p:cNvSpPr txBox="1"/>
          <p:nvPr/>
        </p:nvSpPr>
        <p:spPr>
          <a:xfrm>
            <a:off x="7034421" y="5723652"/>
            <a:ext cx="748923" cy="369332"/>
          </a:xfrm>
          <a:prstGeom prst="rect">
            <a:avLst/>
          </a:prstGeom>
          <a:noFill/>
        </p:spPr>
        <p:txBody>
          <a:bodyPr wrap="none" rtlCol="0">
            <a:spAutoFit/>
          </a:bodyPr>
          <a:lstStyle/>
          <a:p>
            <a:r>
              <a:rPr lang="en-US" dirty="0" smtClean="0"/>
              <a:t>2  3  4</a:t>
            </a:r>
            <a:endParaRPr lang="en-US" dirty="0"/>
          </a:p>
        </p:txBody>
      </p:sp>
    </p:spTree>
    <p:extLst>
      <p:ext uri="{BB962C8B-B14F-4D97-AF65-F5344CB8AC3E}">
        <p14:creationId xmlns:p14="http://schemas.microsoft.com/office/powerpoint/2010/main" val="2909098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rxjs</a:t>
            </a:r>
            <a:endParaRPr lang="en-US" dirty="0"/>
          </a:p>
        </p:txBody>
      </p:sp>
      <p:pic>
        <p:nvPicPr>
          <p:cNvPr id="3" name="Picture 2"/>
          <p:cNvPicPr>
            <a:picLocks noChangeAspect="1"/>
          </p:cNvPicPr>
          <p:nvPr/>
        </p:nvPicPr>
        <p:blipFill>
          <a:blip r:embed="rId2"/>
          <a:stretch>
            <a:fillRect/>
          </a:stretch>
        </p:blipFill>
        <p:spPr>
          <a:xfrm>
            <a:off x="279400" y="1117600"/>
            <a:ext cx="8572500" cy="5334000"/>
          </a:xfrm>
          <a:prstGeom prst="rect">
            <a:avLst/>
          </a:prstGeom>
        </p:spPr>
      </p:pic>
    </p:spTree>
    <p:extLst>
      <p:ext uri="{BB962C8B-B14F-4D97-AF65-F5344CB8AC3E}">
        <p14:creationId xmlns:p14="http://schemas.microsoft.com/office/powerpoint/2010/main" val="3602727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 operator</a:t>
            </a:r>
            <a:endParaRPr lang="en-US" dirty="0"/>
          </a:p>
        </p:txBody>
      </p:sp>
      <p:pic>
        <p:nvPicPr>
          <p:cNvPr id="3" name="Picture 2"/>
          <p:cNvPicPr>
            <a:picLocks noChangeAspect="1"/>
          </p:cNvPicPr>
          <p:nvPr/>
        </p:nvPicPr>
        <p:blipFill>
          <a:blip r:embed="rId2"/>
          <a:stretch>
            <a:fillRect/>
          </a:stretch>
        </p:blipFill>
        <p:spPr>
          <a:xfrm>
            <a:off x="1728378" y="1031241"/>
            <a:ext cx="5668102" cy="2067560"/>
          </a:xfrm>
          <a:prstGeom prst="rect">
            <a:avLst/>
          </a:prstGeom>
        </p:spPr>
      </p:pic>
      <p:sp>
        <p:nvSpPr>
          <p:cNvPr id="4" name="Rectangle 3"/>
          <p:cNvSpPr/>
          <p:nvPr/>
        </p:nvSpPr>
        <p:spPr>
          <a:xfrm>
            <a:off x="914400" y="3737878"/>
            <a:ext cx="6766560" cy="2031325"/>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Observable.range</a:t>
            </a:r>
            <a:r>
              <a:rPr lang="en-US" dirty="0"/>
              <a:t>(</a:t>
            </a:r>
            <a:r>
              <a:rPr lang="en-US" dirty="0">
                <a:solidFill>
                  <a:srgbClr val="0000FF"/>
                </a:solidFill>
              </a:rPr>
              <a:t>0</a:t>
            </a:r>
            <a:r>
              <a:rPr lang="en-US" dirty="0"/>
              <a:t>, </a:t>
            </a:r>
            <a:r>
              <a:rPr lang="en-US" dirty="0">
                <a:solidFill>
                  <a:srgbClr val="0000FF"/>
                </a:solidFill>
              </a:rPr>
              <a:t>3</a:t>
            </a:r>
            <a:r>
              <a:rPr lang="en-US" dirty="0"/>
              <a:t>)</a:t>
            </a:r>
            <a:br>
              <a:rPr lang="en-US" dirty="0"/>
            </a:br>
            <a:r>
              <a:rPr lang="en-US" dirty="0"/>
              <a:t>    .delay(</a:t>
            </a:r>
            <a:r>
              <a:rPr lang="en-US" dirty="0">
                <a:solidFill>
                  <a:srgbClr val="0000FF"/>
                </a:solidFill>
              </a:rPr>
              <a:t>1000</a:t>
            </a:r>
            <a:r>
              <a:rPr lang="en-US" dirty="0"/>
              <a: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a:t>
            </a:r>
            <a:r>
              <a:rPr lang="en-US" dirty="0" err="1"/>
              <a:t>x.</a:t>
            </a:r>
            <a:r>
              <a:rPr lang="en-US" dirty="0" err="1">
                <a:solidFill>
                  <a:srgbClr val="7A7A43"/>
                </a:solidFill>
              </a:rPr>
              <a:t>toString</a:t>
            </a:r>
            <a:r>
              <a:rPr lang="en-US" dirty="0"/>
              <a:t>());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spTree>
    <p:extLst>
      <p:ext uri="{BB962C8B-B14F-4D97-AF65-F5344CB8AC3E}">
        <p14:creationId xmlns:p14="http://schemas.microsoft.com/office/powerpoint/2010/main" val="53182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Combinelatest</a:t>
            </a:r>
            <a:r>
              <a:rPr lang="en-US" dirty="0" smtClean="0"/>
              <a:t> operator</a:t>
            </a:r>
            <a:endParaRPr lang="en-US" dirty="0"/>
          </a:p>
        </p:txBody>
      </p:sp>
      <p:pic>
        <p:nvPicPr>
          <p:cNvPr id="3" name="Picture 2"/>
          <p:cNvPicPr>
            <a:picLocks noChangeAspect="1"/>
          </p:cNvPicPr>
          <p:nvPr/>
        </p:nvPicPr>
        <p:blipFill>
          <a:blip r:embed="rId2"/>
          <a:stretch>
            <a:fillRect/>
          </a:stretch>
        </p:blipFill>
        <p:spPr>
          <a:xfrm>
            <a:off x="2052320" y="867749"/>
            <a:ext cx="5344160" cy="2517497"/>
          </a:xfrm>
          <a:prstGeom prst="rect">
            <a:avLst/>
          </a:prstGeom>
        </p:spPr>
      </p:pic>
      <p:sp>
        <p:nvSpPr>
          <p:cNvPr id="5" name="Rectangle 4"/>
          <p:cNvSpPr/>
          <p:nvPr/>
        </p:nvSpPr>
        <p:spPr>
          <a:xfrm>
            <a:off x="436880" y="3522980"/>
            <a:ext cx="7853680" cy="2862323"/>
          </a:xfrm>
          <a:prstGeom prst="rect">
            <a:avLst/>
          </a:prstGeom>
        </p:spPr>
        <p:txBody>
          <a:bodyPr wrap="square">
            <a:spAutoFit/>
          </a:bodyPr>
          <a:lstStyle/>
          <a:p>
            <a:r>
              <a:rPr lang="en-US" i="1" dirty="0">
                <a:solidFill>
                  <a:srgbClr val="808080"/>
                </a:solidFill>
              </a:rPr>
              <a:t>/* Have staggering intervals */</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source1 </a:t>
            </a:r>
            <a:r>
              <a:rPr lang="en-US" dirty="0"/>
              <a:t>= </a:t>
            </a:r>
            <a:r>
              <a:rPr lang="en-US" dirty="0" err="1" smtClean="0"/>
              <a:t>Observable.interval</a:t>
            </a:r>
            <a:r>
              <a:rPr lang="en-US" dirty="0"/>
              <a:t>(</a:t>
            </a:r>
            <a:r>
              <a:rPr lang="en-US" dirty="0">
                <a:solidFill>
                  <a:srgbClr val="0000FF"/>
                </a:solidFill>
              </a:rPr>
              <a:t>100</a:t>
            </a:r>
            <a:r>
              <a:rPr lang="en-US" dirty="0"/>
              <a:t>)</a:t>
            </a:r>
            <a:br>
              <a:rPr lang="en-US" dirty="0"/>
            </a:br>
            <a:r>
              <a:rPr lang="en-US" dirty="0"/>
              <a:t>    .map(</a:t>
            </a:r>
            <a:r>
              <a:rPr lang="en-US" b="1" dirty="0">
                <a:solidFill>
                  <a:srgbClr val="000080"/>
                </a:solidFill>
              </a:rPr>
              <a:t>function </a:t>
            </a:r>
            <a:r>
              <a:rPr lang="en-US" dirty="0"/>
              <a:t>(</a:t>
            </a:r>
            <a:r>
              <a:rPr lang="en-US" dirty="0" err="1"/>
              <a:t>i</a:t>
            </a:r>
            <a:r>
              <a:rPr lang="en-US" dirty="0"/>
              <a:t>) { </a:t>
            </a:r>
            <a:r>
              <a:rPr lang="en-US" b="1" dirty="0">
                <a:solidFill>
                  <a:srgbClr val="000080"/>
                </a:solidFill>
              </a:rPr>
              <a:t>return </a:t>
            </a:r>
            <a:r>
              <a:rPr lang="en-US" b="1" dirty="0">
                <a:solidFill>
                  <a:srgbClr val="008000"/>
                </a:solidFill>
              </a:rPr>
              <a:t>'First: ' </a:t>
            </a:r>
            <a:r>
              <a:rPr lang="en-US" dirty="0"/>
              <a:t>+ </a:t>
            </a:r>
            <a:r>
              <a:rPr lang="en-US" dirty="0" err="1"/>
              <a:t>i</a:t>
            </a:r>
            <a:r>
              <a:rPr lang="en-US" dirty="0"/>
              <a:t>; });</a:t>
            </a:r>
            <a:br>
              <a:rPr lang="en-US" dirty="0"/>
            </a:br>
            <a:r>
              <a:rPr lang="en-US" b="1" dirty="0" err="1" smtClean="0">
                <a:solidFill>
                  <a:srgbClr val="000080"/>
                </a:solidFill>
              </a:rPr>
              <a:t>var</a:t>
            </a:r>
            <a:r>
              <a:rPr lang="en-US" b="1" dirty="0" smtClean="0">
                <a:solidFill>
                  <a:srgbClr val="000080"/>
                </a:solidFill>
              </a:rPr>
              <a:t> </a:t>
            </a:r>
            <a:r>
              <a:rPr lang="en-US" dirty="0">
                <a:solidFill>
                  <a:srgbClr val="458383"/>
                </a:solidFill>
              </a:rPr>
              <a:t>source2 </a:t>
            </a:r>
            <a:r>
              <a:rPr lang="en-US" dirty="0"/>
              <a:t>= </a:t>
            </a:r>
            <a:r>
              <a:rPr lang="en-US" dirty="0" err="1" smtClean="0"/>
              <a:t>Observable.interval</a:t>
            </a:r>
            <a:r>
              <a:rPr lang="en-US" dirty="0"/>
              <a:t>(</a:t>
            </a:r>
            <a:r>
              <a:rPr lang="en-US" dirty="0">
                <a:solidFill>
                  <a:srgbClr val="0000FF"/>
                </a:solidFill>
              </a:rPr>
              <a:t>150</a:t>
            </a:r>
            <a:r>
              <a:rPr lang="en-US" dirty="0"/>
              <a:t>)</a:t>
            </a:r>
            <a:br>
              <a:rPr lang="en-US" dirty="0"/>
            </a:br>
            <a:r>
              <a:rPr lang="en-US" dirty="0"/>
              <a:t>    .map(</a:t>
            </a:r>
            <a:r>
              <a:rPr lang="en-US" b="1" dirty="0">
                <a:solidFill>
                  <a:srgbClr val="000080"/>
                </a:solidFill>
              </a:rPr>
              <a:t>function </a:t>
            </a:r>
            <a:r>
              <a:rPr lang="en-US" dirty="0"/>
              <a:t>(</a:t>
            </a:r>
            <a:r>
              <a:rPr lang="en-US" dirty="0" err="1"/>
              <a:t>i</a:t>
            </a:r>
            <a:r>
              <a:rPr lang="en-US" dirty="0"/>
              <a:t>) { </a:t>
            </a:r>
            <a:r>
              <a:rPr lang="en-US" b="1" dirty="0">
                <a:solidFill>
                  <a:srgbClr val="000080"/>
                </a:solidFill>
              </a:rPr>
              <a:t>return </a:t>
            </a:r>
            <a:r>
              <a:rPr lang="en-US" b="1" dirty="0">
                <a:solidFill>
                  <a:srgbClr val="008000"/>
                </a:solidFill>
              </a:rPr>
              <a:t>'Second: ' </a:t>
            </a:r>
            <a:r>
              <a:rPr lang="en-US" dirty="0"/>
              <a:t>+ </a:t>
            </a:r>
            <a:r>
              <a:rPr lang="en-US" dirty="0" err="1"/>
              <a:t>i</a:t>
            </a:r>
            <a:r>
              <a:rPr lang="en-US" dirty="0"/>
              <a:t>; })</a:t>
            </a:r>
            <a:r>
              <a:rPr lang="en-US" dirty="0" smtClean="0"/>
              <a:t>;</a:t>
            </a:r>
            <a:r>
              <a:rPr lang="en-US" dirty="0"/>
              <a:t/>
            </a:r>
            <a:br>
              <a:rPr lang="en-US" dirty="0"/>
            </a:br>
            <a:r>
              <a:rPr lang="en-US" i="1" dirty="0">
                <a:solidFill>
                  <a:srgbClr val="808080"/>
                </a:solidFill>
              </a:rPr>
              <a:t>// Combine latest of source1 and source2 whenever either gives a value</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a:solidFill>
                  <a:srgbClr val="458383"/>
                </a:solidFill>
              </a:rPr>
              <a:t>source1</a:t>
            </a:r>
            <a:r>
              <a:rPr lang="en-US" dirty="0"/>
              <a:t>.</a:t>
            </a:r>
            <a:r>
              <a:rPr lang="en-US" b="1" dirty="0">
                <a:solidFill>
                  <a:srgbClr val="660E7A"/>
                </a:solidFill>
              </a:rPr>
              <a:t>combineLatest</a:t>
            </a:r>
            <a:r>
              <a:rPr lang="en-US" dirty="0"/>
              <a:t>(</a:t>
            </a:r>
            <a:r>
              <a:rPr lang="en-US" dirty="0">
                <a:solidFill>
                  <a:srgbClr val="458383"/>
                </a:solidFill>
              </a:rPr>
              <a:t>source2</a:t>
            </a:r>
            <a:r>
              <a:rPr lang="en-US" dirty="0"/>
              <a:t>,</a:t>
            </a:r>
            <a:br>
              <a:rPr lang="en-US" dirty="0"/>
            </a:br>
            <a:r>
              <a:rPr lang="en-US" dirty="0"/>
              <a:t>    </a:t>
            </a:r>
            <a:r>
              <a:rPr lang="en-US" b="1" dirty="0">
                <a:solidFill>
                  <a:srgbClr val="000080"/>
                </a:solidFill>
              </a:rPr>
              <a:t>function </a:t>
            </a:r>
            <a:r>
              <a:rPr lang="en-US" dirty="0"/>
              <a:t>(s1, s2) { </a:t>
            </a:r>
            <a:r>
              <a:rPr lang="en-US" b="1" dirty="0">
                <a:solidFill>
                  <a:srgbClr val="000080"/>
                </a:solidFill>
              </a:rPr>
              <a:t>return </a:t>
            </a:r>
            <a:r>
              <a:rPr lang="en-US" dirty="0"/>
              <a:t>s1 + </a:t>
            </a:r>
            <a:r>
              <a:rPr lang="en-US" b="1" dirty="0">
                <a:solidFill>
                  <a:srgbClr val="008000"/>
                </a:solidFill>
              </a:rPr>
              <a:t>', ' </a:t>
            </a:r>
            <a:r>
              <a:rPr lang="en-US" dirty="0"/>
              <a:t>+ s2; }).</a:t>
            </a:r>
            <a:r>
              <a:rPr lang="en-US" b="1" dirty="0">
                <a:solidFill>
                  <a:srgbClr val="660E7A"/>
                </a:solidFill>
              </a:rPr>
              <a:t>take</a:t>
            </a:r>
            <a:r>
              <a:rPr lang="en-US" dirty="0"/>
              <a:t>(</a:t>
            </a:r>
            <a:r>
              <a:rPr lang="en-US" dirty="0">
                <a:solidFill>
                  <a:srgbClr val="0000FF"/>
                </a:solidFill>
              </a:rPr>
              <a:t>4</a:t>
            </a:r>
            <a:r>
              <a:rPr lang="en-US" dirty="0"/>
              <a:t>)</a:t>
            </a:r>
            <a:r>
              <a:rPr lang="en-US" dirty="0" smtClean="0"/>
              <a:t>;</a:t>
            </a: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smtClean="0"/>
              <a:t>(x</a:t>
            </a:r>
            <a:r>
              <a:rPr lang="en-US" dirty="0"/>
              <a:t>=&gt;</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a:t>
            </a:r>
            <a:r>
              <a:rPr lang="en-US" dirty="0" err="1"/>
              <a:t>x.</a:t>
            </a:r>
            <a:r>
              <a:rPr lang="en-US" dirty="0" err="1">
                <a:solidFill>
                  <a:srgbClr val="7A7A43"/>
                </a:solidFill>
              </a:rPr>
              <a:t>toString</a:t>
            </a:r>
            <a:r>
              <a:rPr lang="en-US" dirty="0"/>
              <a:t>()),</a:t>
            </a:r>
            <a:br>
              <a:rPr lang="en-US" dirty="0"/>
            </a:br>
            <a:r>
              <a:rPr lang="en-US" dirty="0"/>
              <a:t>    err=&gt;</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a:t>
            </a:r>
            <a:r>
              <a:rPr lang="en-US" dirty="0" smtClean="0"/>
              <a:t>, </a:t>
            </a:r>
            <a:r>
              <a:rPr lang="en-US" dirty="0"/>
              <a:t>()=&gt;</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a:t>
            </a:r>
            <a:r>
              <a:rPr lang="en-US" dirty="0" smtClean="0"/>
              <a:t>;</a:t>
            </a:r>
            <a:endParaRPr lang="en-US" dirty="0"/>
          </a:p>
        </p:txBody>
      </p:sp>
      <p:pic>
        <p:nvPicPr>
          <p:cNvPr id="6" name="Picture 5"/>
          <p:cNvPicPr>
            <a:picLocks noChangeAspect="1"/>
          </p:cNvPicPr>
          <p:nvPr/>
        </p:nvPicPr>
        <p:blipFill>
          <a:blip r:embed="rId3"/>
          <a:stretch>
            <a:fillRect/>
          </a:stretch>
        </p:blipFill>
        <p:spPr>
          <a:xfrm>
            <a:off x="6181661" y="3522980"/>
            <a:ext cx="2698750" cy="1239115"/>
          </a:xfrm>
          <a:prstGeom prst="rect">
            <a:avLst/>
          </a:prstGeom>
        </p:spPr>
      </p:pic>
    </p:spTree>
    <p:extLst>
      <p:ext uri="{BB962C8B-B14F-4D97-AF65-F5344CB8AC3E}">
        <p14:creationId xmlns:p14="http://schemas.microsoft.com/office/powerpoint/2010/main" val="413572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operator</a:t>
            </a:r>
            <a:endParaRPr lang="en-US" dirty="0"/>
          </a:p>
        </p:txBody>
      </p:sp>
      <p:pic>
        <p:nvPicPr>
          <p:cNvPr id="3" name="Picture 2"/>
          <p:cNvPicPr>
            <a:picLocks noChangeAspect="1"/>
          </p:cNvPicPr>
          <p:nvPr/>
        </p:nvPicPr>
        <p:blipFill>
          <a:blip r:embed="rId2"/>
          <a:stretch>
            <a:fillRect/>
          </a:stretch>
        </p:blipFill>
        <p:spPr>
          <a:xfrm>
            <a:off x="1645920" y="1020149"/>
            <a:ext cx="5842000" cy="3651250"/>
          </a:xfrm>
          <a:prstGeom prst="rect">
            <a:avLst/>
          </a:prstGeom>
        </p:spPr>
      </p:pic>
      <p:sp>
        <p:nvSpPr>
          <p:cNvPr id="4" name="Rectangle 3"/>
          <p:cNvSpPr/>
          <p:nvPr/>
        </p:nvSpPr>
        <p:spPr>
          <a:xfrm>
            <a:off x="1544320" y="4883835"/>
            <a:ext cx="4572000" cy="1477328"/>
          </a:xfrm>
          <a:prstGeom prst="rect">
            <a:avLst/>
          </a:prstGeom>
        </p:spPr>
        <p:txBody>
          <a:bodyPr>
            <a:spAutoFit/>
          </a:bodyPr>
          <a:lstStyle/>
          <a:p>
            <a:r>
              <a:rPr lang="en-US" dirty="0"/>
              <a:t>window(</a:t>
            </a:r>
            <a:r>
              <a:rPr lang="en-US" dirty="0" err="1"/>
              <a:t>windowClosingSelector</a:t>
            </a:r>
            <a:r>
              <a:rPr lang="en-US" dirty="0"/>
              <a:t>)</a:t>
            </a:r>
          </a:p>
          <a:p>
            <a:r>
              <a:rPr lang="en-US" dirty="0" err="1"/>
              <a:t>windowWithCount</a:t>
            </a:r>
            <a:r>
              <a:rPr lang="en-US" dirty="0"/>
              <a:t>(count)</a:t>
            </a:r>
          </a:p>
          <a:p>
            <a:r>
              <a:rPr lang="en-US" dirty="0" err="1"/>
              <a:t>windowWithTime</a:t>
            </a:r>
            <a:r>
              <a:rPr lang="en-US" dirty="0"/>
              <a:t>(</a:t>
            </a:r>
            <a:r>
              <a:rPr lang="en-US" dirty="0" err="1" smtClean="0"/>
              <a:t>timeSpan</a:t>
            </a:r>
            <a:r>
              <a:rPr lang="en-US" dirty="0" smtClean="0"/>
              <a:t>)</a:t>
            </a:r>
            <a:endParaRPr lang="en-US" dirty="0"/>
          </a:p>
          <a:p>
            <a:r>
              <a:rPr lang="en-US" dirty="0" err="1"/>
              <a:t>windowWithTimeOrCount</a:t>
            </a:r>
            <a:r>
              <a:rPr lang="en-US" dirty="0"/>
              <a:t>(</a:t>
            </a:r>
            <a:r>
              <a:rPr lang="en-US" dirty="0" err="1"/>
              <a:t>timeSpan,</a:t>
            </a:r>
            <a:r>
              <a:rPr lang="en-US" dirty="0" err="1" smtClean="0"/>
              <a:t>count</a:t>
            </a:r>
            <a:r>
              <a:rPr lang="en-US" dirty="0" smtClean="0"/>
              <a:t>)</a:t>
            </a:r>
          </a:p>
          <a:p>
            <a:r>
              <a:rPr lang="is-IS" dirty="0" smtClean="0"/>
              <a:t>…</a:t>
            </a:r>
            <a:endParaRPr lang="en-US" dirty="0"/>
          </a:p>
        </p:txBody>
      </p:sp>
    </p:spTree>
    <p:extLst>
      <p:ext uri="{BB962C8B-B14F-4D97-AF65-F5344CB8AC3E}">
        <p14:creationId xmlns:p14="http://schemas.microsoft.com/office/powerpoint/2010/main" val="912210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Debounce</a:t>
            </a:r>
            <a:r>
              <a:rPr lang="en-US" dirty="0" smtClean="0"/>
              <a:t> operator</a:t>
            </a:r>
            <a:endParaRPr lang="en-US" dirty="0"/>
          </a:p>
        </p:txBody>
      </p:sp>
      <p:pic>
        <p:nvPicPr>
          <p:cNvPr id="3" name="Picture 2"/>
          <p:cNvPicPr>
            <a:picLocks noChangeAspect="1"/>
          </p:cNvPicPr>
          <p:nvPr/>
        </p:nvPicPr>
        <p:blipFill>
          <a:blip r:embed="rId2"/>
          <a:stretch>
            <a:fillRect/>
          </a:stretch>
        </p:blipFill>
        <p:spPr>
          <a:xfrm>
            <a:off x="3391471" y="1298864"/>
            <a:ext cx="5752529" cy="2108464"/>
          </a:xfrm>
          <a:prstGeom prst="rect">
            <a:avLst/>
          </a:prstGeom>
        </p:spPr>
      </p:pic>
      <p:sp>
        <p:nvSpPr>
          <p:cNvPr id="4" name="Rectangle 3"/>
          <p:cNvSpPr/>
          <p:nvPr/>
        </p:nvSpPr>
        <p:spPr>
          <a:xfrm>
            <a:off x="2976880" y="3730903"/>
            <a:ext cx="4572000" cy="2862323"/>
          </a:xfrm>
          <a:prstGeom prst="rect">
            <a:avLst/>
          </a:prstGeom>
        </p:spPr>
        <p:txBody>
          <a:bodyPr>
            <a:spAutoFit/>
          </a:bodyPr>
          <a:lstStyle/>
          <a:p>
            <a:r>
              <a:rPr lang="en-US" i="1" dirty="0" smtClean="0">
                <a:solidFill>
                  <a:srgbClr val="808080"/>
                </a:solidFill>
              </a:rPr>
              <a:t>/</a:t>
            </a:r>
            <a:r>
              <a:rPr lang="en-US" i="1" dirty="0">
                <a:solidFill>
                  <a:srgbClr val="808080"/>
                </a:solidFill>
              </a:rPr>
              <a:t>/ Delay each item by time and project value;</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smtClean="0"/>
              <a:t>Observable.from</a:t>
            </a:r>
            <a:r>
              <a:rPr lang="en-US" dirty="0"/>
              <a:t>(</a:t>
            </a:r>
            <a:r>
              <a:rPr lang="en-US" dirty="0">
                <a:solidFill>
                  <a:srgbClr val="458383"/>
                </a:solidFill>
              </a:rPr>
              <a:t>times</a:t>
            </a:r>
            <a:r>
              <a:rPr lang="en-US" dirty="0"/>
              <a:t>)</a:t>
            </a:r>
            <a:br>
              <a:rPr lang="en-US" dirty="0"/>
            </a:br>
            <a:r>
              <a:rPr lang="en-US" dirty="0"/>
              <a:t>    .</a:t>
            </a:r>
            <a:r>
              <a:rPr lang="en-US" dirty="0" err="1"/>
              <a:t>flatMap</a:t>
            </a:r>
            <a:r>
              <a:rPr lang="en-US" dirty="0"/>
              <a:t>(</a:t>
            </a:r>
            <a:r>
              <a:rPr lang="en-US" b="1" dirty="0">
                <a:solidFill>
                  <a:srgbClr val="000080"/>
                </a:solidFill>
              </a:rPr>
              <a:t>function </a:t>
            </a:r>
            <a:r>
              <a:rPr lang="en-US" dirty="0"/>
              <a:t>(item) {</a:t>
            </a:r>
            <a:br>
              <a:rPr lang="en-US" dirty="0"/>
            </a:br>
            <a:r>
              <a:rPr lang="en-US" dirty="0"/>
              <a:t>        </a:t>
            </a:r>
            <a:r>
              <a:rPr lang="en-US" b="1" dirty="0">
                <a:solidFill>
                  <a:srgbClr val="000080"/>
                </a:solidFill>
              </a:rPr>
              <a:t>return </a:t>
            </a:r>
            <a:r>
              <a:rPr lang="en-US" dirty="0" err="1"/>
              <a:t>Rx.Observable</a:t>
            </a:r>
            <a:r>
              <a:rPr lang="en-US" dirty="0"/>
              <a:t/>
            </a:r>
            <a:br>
              <a:rPr lang="en-US" dirty="0"/>
            </a:br>
            <a:r>
              <a:rPr lang="en-US" dirty="0"/>
              <a:t>            .of(</a:t>
            </a:r>
            <a:r>
              <a:rPr lang="en-US" dirty="0" err="1"/>
              <a:t>item.</a:t>
            </a:r>
            <a:r>
              <a:rPr lang="en-US" b="1" dirty="0" err="1">
                <a:solidFill>
                  <a:srgbClr val="660E7A"/>
                </a:solidFill>
              </a:rPr>
              <a:t>value</a:t>
            </a:r>
            <a:r>
              <a:rPr lang="en-US" dirty="0"/>
              <a:t>)</a:t>
            </a:r>
            <a:br>
              <a:rPr lang="en-US" dirty="0"/>
            </a:br>
            <a:r>
              <a:rPr lang="en-US" dirty="0"/>
              <a:t>            .delay(</a:t>
            </a:r>
            <a:r>
              <a:rPr lang="en-US" dirty="0" err="1"/>
              <a:t>item.</a:t>
            </a:r>
            <a:r>
              <a:rPr lang="en-US" dirty="0" err="1">
                <a:solidFill>
                  <a:srgbClr val="7A7A43"/>
                </a:solidFill>
              </a:rPr>
              <a:t>time</a:t>
            </a:r>
            <a:r>
              <a:rPr lang="en-US" dirty="0"/>
              <a:t>);</a:t>
            </a:r>
            <a:br>
              <a:rPr lang="en-US" dirty="0"/>
            </a:br>
            <a:r>
              <a:rPr lang="en-US" dirty="0"/>
              <a:t>    })</a:t>
            </a:r>
            <a:br>
              <a:rPr lang="en-US" dirty="0"/>
            </a:br>
            <a:r>
              <a:rPr lang="en-US" dirty="0"/>
              <a:t>    .</a:t>
            </a:r>
            <a:r>
              <a:rPr lang="en-US" dirty="0" err="1"/>
              <a:t>debounce</a:t>
            </a:r>
            <a:r>
              <a:rPr lang="en-US" dirty="0"/>
              <a:t>(</a:t>
            </a:r>
            <a:r>
              <a:rPr lang="en-US" dirty="0">
                <a:solidFill>
                  <a:srgbClr val="0000FF"/>
                </a:solidFill>
              </a:rPr>
              <a:t>500 </a:t>
            </a:r>
            <a:r>
              <a:rPr lang="en-US" i="1" dirty="0">
                <a:solidFill>
                  <a:srgbClr val="808080"/>
                </a:solidFill>
              </a:rPr>
              <a:t>/* </a:t>
            </a:r>
            <a:r>
              <a:rPr lang="en-US" i="1" dirty="0" err="1">
                <a:solidFill>
                  <a:srgbClr val="808080"/>
                </a:solidFill>
              </a:rPr>
              <a:t>ms</a:t>
            </a:r>
            <a:r>
              <a:rPr lang="en-US" i="1" dirty="0">
                <a:solidFill>
                  <a:srgbClr val="808080"/>
                </a:solidFill>
              </a:rPr>
              <a:t> */</a:t>
            </a:r>
            <a:r>
              <a:rPr lang="en-US" dirty="0"/>
              <a:t>);</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.subscribe</a:t>
            </a:r>
            <a:r>
              <a:rPr lang="en-US" dirty="0"/>
              <a:t>(</a:t>
            </a:r>
            <a:br>
              <a:rPr lang="en-US" dirty="0"/>
            </a:br>
            <a:r>
              <a:rPr lang="en-US" dirty="0"/>
              <a:t>    (x)=&gt;</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%s'</a:t>
            </a:r>
            <a:r>
              <a:rPr lang="en-US" dirty="0"/>
              <a:t>, x));</a:t>
            </a:r>
          </a:p>
        </p:txBody>
      </p:sp>
      <p:sp>
        <p:nvSpPr>
          <p:cNvPr id="5" name="Rectangle 4"/>
          <p:cNvSpPr/>
          <p:nvPr/>
        </p:nvSpPr>
        <p:spPr>
          <a:xfrm>
            <a:off x="286918" y="3890666"/>
            <a:ext cx="4572000" cy="2308324"/>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solidFill>
                  <a:srgbClr val="458383"/>
                </a:solidFill>
              </a:rPr>
              <a:t>times </a:t>
            </a:r>
            <a:r>
              <a:rPr lang="en-US" dirty="0"/>
              <a:t>= [</a:t>
            </a:r>
            <a:br>
              <a:rPr lang="en-US" dirty="0"/>
            </a:br>
            <a:r>
              <a:rPr lang="en-US" dirty="0"/>
              <a:t>    { </a:t>
            </a:r>
            <a:r>
              <a:rPr lang="en-US" b="1" dirty="0">
                <a:solidFill>
                  <a:srgbClr val="660E7A"/>
                </a:solidFill>
              </a:rPr>
              <a:t>value</a:t>
            </a:r>
            <a:r>
              <a:rPr lang="en-US" dirty="0"/>
              <a:t>: </a:t>
            </a:r>
            <a:r>
              <a:rPr lang="en-US" dirty="0">
                <a:solidFill>
                  <a:srgbClr val="0000FF"/>
                </a:solidFill>
              </a:rPr>
              <a:t>0</a:t>
            </a:r>
            <a:r>
              <a:rPr lang="en-US" dirty="0"/>
              <a:t>, </a:t>
            </a:r>
            <a:r>
              <a:rPr lang="en-US" b="1" dirty="0">
                <a:solidFill>
                  <a:srgbClr val="660E7A"/>
                </a:solidFill>
              </a:rPr>
              <a:t>time</a:t>
            </a:r>
            <a:r>
              <a:rPr lang="en-US" dirty="0"/>
              <a:t>: </a:t>
            </a:r>
            <a:r>
              <a:rPr lang="en-US" dirty="0">
                <a:solidFill>
                  <a:srgbClr val="0000FF"/>
                </a:solidFill>
              </a:rPr>
              <a:t>100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1</a:t>
            </a:r>
            <a:r>
              <a:rPr lang="en-US" dirty="0"/>
              <a:t>, </a:t>
            </a:r>
            <a:r>
              <a:rPr lang="en-US" b="1" dirty="0">
                <a:solidFill>
                  <a:srgbClr val="660E7A"/>
                </a:solidFill>
              </a:rPr>
              <a:t>time</a:t>
            </a:r>
            <a:r>
              <a:rPr lang="en-US" dirty="0"/>
              <a:t>: </a:t>
            </a:r>
            <a:r>
              <a:rPr lang="en-US" dirty="0">
                <a:solidFill>
                  <a:srgbClr val="0000FF"/>
                </a:solidFill>
              </a:rPr>
              <a:t>600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2</a:t>
            </a:r>
            <a:r>
              <a:rPr lang="en-US" dirty="0"/>
              <a:t>, </a:t>
            </a:r>
            <a:r>
              <a:rPr lang="en-US" b="1" dirty="0">
                <a:solidFill>
                  <a:srgbClr val="660E7A"/>
                </a:solidFill>
              </a:rPr>
              <a:t>time</a:t>
            </a:r>
            <a:r>
              <a:rPr lang="en-US" dirty="0"/>
              <a:t>: </a:t>
            </a:r>
            <a:r>
              <a:rPr lang="en-US" dirty="0">
                <a:solidFill>
                  <a:srgbClr val="0000FF"/>
                </a:solidFill>
              </a:rPr>
              <a:t>400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3</a:t>
            </a:r>
            <a:r>
              <a:rPr lang="en-US" dirty="0"/>
              <a:t>, </a:t>
            </a:r>
            <a:r>
              <a:rPr lang="en-US" b="1" dirty="0">
                <a:solidFill>
                  <a:srgbClr val="660E7A"/>
                </a:solidFill>
              </a:rPr>
              <a:t>time</a:t>
            </a:r>
            <a:r>
              <a:rPr lang="en-US" dirty="0"/>
              <a:t>: </a:t>
            </a:r>
            <a:r>
              <a:rPr lang="en-US" dirty="0">
                <a:solidFill>
                  <a:srgbClr val="0000FF"/>
                </a:solidFill>
              </a:rPr>
              <a:t>700 </a:t>
            </a:r>
            <a:r>
              <a:rPr lang="en-US" dirty="0"/>
              <a:t>},</a:t>
            </a:r>
            <a:br>
              <a:rPr lang="en-US" dirty="0"/>
            </a:br>
            <a:r>
              <a:rPr lang="en-US" dirty="0"/>
              <a:t>    { </a:t>
            </a:r>
            <a:r>
              <a:rPr lang="en-US" b="1" dirty="0">
                <a:solidFill>
                  <a:srgbClr val="660E7A"/>
                </a:solidFill>
              </a:rPr>
              <a:t>value</a:t>
            </a:r>
            <a:r>
              <a:rPr lang="en-US" dirty="0"/>
              <a:t>: </a:t>
            </a:r>
            <a:r>
              <a:rPr lang="en-US" dirty="0">
                <a:solidFill>
                  <a:srgbClr val="0000FF"/>
                </a:solidFill>
              </a:rPr>
              <a:t>4</a:t>
            </a:r>
            <a:r>
              <a:rPr lang="en-US" dirty="0"/>
              <a:t>, </a:t>
            </a:r>
            <a:r>
              <a:rPr lang="en-US" b="1" dirty="0">
                <a:solidFill>
                  <a:srgbClr val="660E7A"/>
                </a:solidFill>
              </a:rPr>
              <a:t>time</a:t>
            </a:r>
            <a:r>
              <a:rPr lang="en-US" dirty="0"/>
              <a:t>: </a:t>
            </a:r>
            <a:r>
              <a:rPr lang="en-US" dirty="0">
                <a:solidFill>
                  <a:srgbClr val="0000FF"/>
                </a:solidFill>
              </a:rPr>
              <a:t>200 </a:t>
            </a:r>
            <a:r>
              <a:rPr lang="en-US" dirty="0"/>
              <a:t>}</a:t>
            </a:r>
            <a:br>
              <a:rPr lang="en-US" dirty="0"/>
            </a:br>
            <a:r>
              <a:rPr lang="en-US" dirty="0"/>
              <a:t>];</a:t>
            </a:r>
            <a:br>
              <a:rPr lang="en-US" dirty="0"/>
            </a:br>
            <a:endParaRPr lang="en-US" dirty="0"/>
          </a:p>
        </p:txBody>
      </p:sp>
      <p:pic>
        <p:nvPicPr>
          <p:cNvPr id="6" name="Picture 5"/>
          <p:cNvPicPr>
            <a:picLocks noChangeAspect="1"/>
          </p:cNvPicPr>
          <p:nvPr/>
        </p:nvPicPr>
        <p:blipFill>
          <a:blip r:embed="rId3"/>
          <a:stretch>
            <a:fillRect/>
          </a:stretch>
        </p:blipFill>
        <p:spPr>
          <a:xfrm>
            <a:off x="1491551" y="5703101"/>
            <a:ext cx="1076091" cy="1022819"/>
          </a:xfrm>
          <a:prstGeom prst="rect">
            <a:avLst/>
          </a:prstGeom>
        </p:spPr>
      </p:pic>
      <p:sp>
        <p:nvSpPr>
          <p:cNvPr id="7" name="Rectangle 6"/>
          <p:cNvSpPr/>
          <p:nvPr/>
        </p:nvSpPr>
        <p:spPr>
          <a:xfrm>
            <a:off x="363791" y="1383213"/>
            <a:ext cx="3027680" cy="2585323"/>
          </a:xfrm>
          <a:prstGeom prst="rect">
            <a:avLst/>
          </a:prstGeom>
        </p:spPr>
        <p:txBody>
          <a:bodyPr wrap="square">
            <a:spAutoFit/>
          </a:bodyPr>
          <a:lstStyle/>
          <a:p>
            <a:r>
              <a:rPr lang="en-US" dirty="0" err="1"/>
              <a:t>Debouncing</a:t>
            </a:r>
            <a:r>
              <a:rPr lang="en-US" dirty="0"/>
              <a:t> enforces that a function not be called again until a certain amount of time has passed without it being called. As in "</a:t>
            </a:r>
            <a:r>
              <a:rPr lang="en-US" b="1" i="1" dirty="0"/>
              <a:t>execute this function only if 100 milliseconds have passed without it being called</a:t>
            </a:r>
            <a:r>
              <a:rPr lang="en-US" dirty="0"/>
              <a:t>."</a:t>
            </a:r>
          </a:p>
          <a:p>
            <a:endParaRPr lang="en-US" dirty="0"/>
          </a:p>
        </p:txBody>
      </p:sp>
      <p:sp>
        <p:nvSpPr>
          <p:cNvPr id="8" name="Rectangle 7"/>
          <p:cNvSpPr/>
          <p:nvPr/>
        </p:nvSpPr>
        <p:spPr>
          <a:xfrm>
            <a:off x="365760" y="845183"/>
            <a:ext cx="8453120" cy="369332"/>
          </a:xfrm>
          <a:prstGeom prst="rect">
            <a:avLst/>
          </a:prstGeom>
        </p:spPr>
        <p:txBody>
          <a:bodyPr wrap="square">
            <a:spAutoFit/>
          </a:bodyPr>
          <a:lstStyle/>
          <a:p>
            <a:r>
              <a:rPr lang="en-US" i="1" dirty="0"/>
              <a:t>The </a:t>
            </a:r>
            <a:r>
              <a:rPr lang="en-US" i="1" dirty="0" err="1"/>
              <a:t>Debounce</a:t>
            </a:r>
            <a:r>
              <a:rPr lang="en-US" i="1" dirty="0"/>
              <a:t> technique allow us to "group" multiple sequential calls in a single one.</a:t>
            </a:r>
          </a:p>
        </p:txBody>
      </p:sp>
      <p:sp>
        <p:nvSpPr>
          <p:cNvPr id="9" name="TextBox 8"/>
          <p:cNvSpPr txBox="1"/>
          <p:nvPr/>
        </p:nvSpPr>
        <p:spPr>
          <a:xfrm>
            <a:off x="7387695" y="3407328"/>
            <a:ext cx="1337776" cy="3416319"/>
          </a:xfrm>
          <a:prstGeom prst="rect">
            <a:avLst/>
          </a:prstGeom>
          <a:noFill/>
        </p:spPr>
        <p:txBody>
          <a:bodyPr wrap="none" rtlCol="0">
            <a:spAutoFit/>
          </a:bodyPr>
          <a:lstStyle/>
          <a:p>
            <a:r>
              <a:rPr lang="en-US" sz="1200" dirty="0" smtClean="0"/>
              <a:t>0</a:t>
            </a:r>
          </a:p>
          <a:p>
            <a:r>
              <a:rPr lang="en-US" sz="1200" dirty="0" smtClean="0"/>
              <a:t>100        </a:t>
            </a:r>
            <a:r>
              <a:rPr lang="en-US" sz="1200" b="1" dirty="0" smtClean="0"/>
              <a:t>0 </a:t>
            </a:r>
          </a:p>
          <a:p>
            <a:r>
              <a:rPr lang="en-US" sz="1200" dirty="0" smtClean="0"/>
              <a:t>200</a:t>
            </a:r>
          </a:p>
          <a:p>
            <a:r>
              <a:rPr lang="en-US" sz="1200" dirty="0" smtClean="0"/>
              <a:t>300</a:t>
            </a:r>
          </a:p>
          <a:p>
            <a:r>
              <a:rPr lang="en-US" sz="1200" dirty="0" smtClean="0"/>
              <a:t>400</a:t>
            </a:r>
          </a:p>
          <a:p>
            <a:r>
              <a:rPr lang="en-US" sz="1200" dirty="0" smtClean="0"/>
              <a:t>500         </a:t>
            </a:r>
          </a:p>
          <a:p>
            <a:r>
              <a:rPr lang="en-US" sz="1200" dirty="0" smtClean="0"/>
              <a:t>600        </a:t>
            </a:r>
            <a:r>
              <a:rPr lang="en-US" sz="1200" b="1" dirty="0" err="1" smtClean="0"/>
              <a:t>debounce</a:t>
            </a:r>
            <a:endParaRPr lang="en-US" sz="1200" dirty="0" smtClean="0"/>
          </a:p>
          <a:p>
            <a:r>
              <a:rPr lang="en-US" sz="1200" dirty="0" smtClean="0"/>
              <a:t>700        </a:t>
            </a:r>
            <a:r>
              <a:rPr lang="en-US" sz="1200" b="1" dirty="0" smtClean="0"/>
              <a:t>1</a:t>
            </a:r>
          </a:p>
          <a:p>
            <a:r>
              <a:rPr lang="en-US" sz="1200" dirty="0" smtClean="0"/>
              <a:t>800</a:t>
            </a:r>
          </a:p>
          <a:p>
            <a:r>
              <a:rPr lang="en-US" sz="1200" dirty="0" smtClean="0"/>
              <a:t>900</a:t>
            </a:r>
          </a:p>
          <a:p>
            <a:r>
              <a:rPr lang="en-US" sz="1200" dirty="0" smtClean="0"/>
              <a:t>1000</a:t>
            </a:r>
          </a:p>
          <a:p>
            <a:r>
              <a:rPr lang="en-US" sz="1200" dirty="0" smtClean="0"/>
              <a:t>1100      </a:t>
            </a:r>
            <a:r>
              <a:rPr lang="en-US" sz="1200" b="1" dirty="0" smtClean="0"/>
              <a:t>2</a:t>
            </a:r>
          </a:p>
          <a:p>
            <a:r>
              <a:rPr lang="en-US" sz="1200" dirty="0" smtClean="0"/>
              <a:t>1200</a:t>
            </a:r>
          </a:p>
          <a:p>
            <a:r>
              <a:rPr lang="en-US" sz="1200" dirty="0" smtClean="0"/>
              <a:t>1300</a:t>
            </a:r>
          </a:p>
          <a:p>
            <a:r>
              <a:rPr lang="en-US" sz="1200" dirty="0" smtClean="0"/>
              <a:t>1400</a:t>
            </a:r>
          </a:p>
          <a:p>
            <a:r>
              <a:rPr lang="en-US" sz="1200" dirty="0" smtClean="0"/>
              <a:t>1500</a:t>
            </a:r>
          </a:p>
          <a:p>
            <a:r>
              <a:rPr lang="en-US" sz="1200" dirty="0" smtClean="0"/>
              <a:t>1600      </a:t>
            </a:r>
            <a:r>
              <a:rPr lang="en-US" sz="1200" b="1" dirty="0" err="1" smtClean="0"/>
              <a:t>debounce</a:t>
            </a:r>
            <a:endParaRPr lang="en-US" sz="1200" dirty="0" smtClean="0"/>
          </a:p>
          <a:p>
            <a:r>
              <a:rPr lang="is-IS" sz="1200" dirty="0" smtClean="0"/>
              <a:t>… </a:t>
            </a:r>
            <a:endParaRPr lang="en-US" sz="1200" dirty="0"/>
          </a:p>
        </p:txBody>
      </p:sp>
      <p:cxnSp>
        <p:nvCxnSpPr>
          <p:cNvPr id="11" name="Straight Arrow Connector 10"/>
          <p:cNvCxnSpPr/>
          <p:nvPr/>
        </p:nvCxnSpPr>
        <p:spPr>
          <a:xfrm>
            <a:off x="7387695" y="3484880"/>
            <a:ext cx="0" cy="3241040"/>
          </a:xfrm>
          <a:prstGeom prst="straightConnector1">
            <a:avLst/>
          </a:prstGeom>
          <a:ln w="952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239760" y="3890666"/>
            <a:ext cx="0" cy="650046"/>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209280" y="4057738"/>
            <a:ext cx="607859" cy="276999"/>
          </a:xfrm>
          <a:prstGeom prst="rect">
            <a:avLst/>
          </a:prstGeom>
          <a:noFill/>
        </p:spPr>
        <p:txBody>
          <a:bodyPr wrap="none" rtlCol="0">
            <a:spAutoFit/>
          </a:bodyPr>
          <a:lstStyle/>
          <a:p>
            <a:r>
              <a:rPr lang="en-US" sz="1200" dirty="0" smtClean="0"/>
              <a:t>500ms</a:t>
            </a:r>
            <a:endParaRPr lang="en-US" sz="1200" dirty="0"/>
          </a:p>
        </p:txBody>
      </p:sp>
      <p:cxnSp>
        <p:nvCxnSpPr>
          <p:cNvPr id="20" name="Straight Arrow Connector 19"/>
          <p:cNvCxnSpPr/>
          <p:nvPr/>
        </p:nvCxnSpPr>
        <p:spPr>
          <a:xfrm>
            <a:off x="8239760" y="5703129"/>
            <a:ext cx="0" cy="650046"/>
          </a:xfrm>
          <a:prstGeom prst="straightConnector1">
            <a:avLst/>
          </a:prstGeom>
          <a:ln w="9525">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211021" y="5870201"/>
            <a:ext cx="607859" cy="276999"/>
          </a:xfrm>
          <a:prstGeom prst="rect">
            <a:avLst/>
          </a:prstGeom>
          <a:noFill/>
        </p:spPr>
        <p:txBody>
          <a:bodyPr wrap="none" rtlCol="0">
            <a:spAutoFit/>
          </a:bodyPr>
          <a:lstStyle/>
          <a:p>
            <a:r>
              <a:rPr lang="en-US" sz="1200" dirty="0" smtClean="0"/>
              <a:t>500ms</a:t>
            </a:r>
            <a:endParaRPr lang="en-US" sz="1200" dirty="0"/>
          </a:p>
        </p:txBody>
      </p:sp>
    </p:spTree>
    <p:extLst>
      <p:ext uri="{BB962C8B-B14F-4D97-AF65-F5344CB8AC3E}">
        <p14:creationId xmlns:p14="http://schemas.microsoft.com/office/powerpoint/2010/main" val="2852125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Debouncewithselector</a:t>
            </a:r>
            <a:r>
              <a:rPr lang="en-US" dirty="0" smtClean="0"/>
              <a:t> operator</a:t>
            </a:r>
            <a:endParaRPr lang="en-US" dirty="0"/>
          </a:p>
        </p:txBody>
      </p:sp>
      <p:pic>
        <p:nvPicPr>
          <p:cNvPr id="3" name="Picture 2"/>
          <p:cNvPicPr>
            <a:picLocks noChangeAspect="1"/>
          </p:cNvPicPr>
          <p:nvPr/>
        </p:nvPicPr>
        <p:blipFill>
          <a:blip r:embed="rId2"/>
          <a:stretch>
            <a:fillRect/>
          </a:stretch>
        </p:blipFill>
        <p:spPr>
          <a:xfrm>
            <a:off x="71120" y="1069340"/>
            <a:ext cx="9144000" cy="2754775"/>
          </a:xfrm>
          <a:prstGeom prst="rect">
            <a:avLst/>
          </a:prstGeom>
        </p:spPr>
      </p:pic>
    </p:spTree>
    <p:extLst>
      <p:ext uri="{BB962C8B-B14F-4D97-AF65-F5344CB8AC3E}">
        <p14:creationId xmlns:p14="http://schemas.microsoft.com/office/powerpoint/2010/main" val="29597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operator (</a:t>
            </a:r>
            <a:r>
              <a:rPr lang="en-US" dirty="0" err="1" smtClean="0"/>
              <a:t>throttlelast</a:t>
            </a:r>
            <a:r>
              <a:rPr lang="en-US" dirty="0" smtClean="0"/>
              <a:t>)</a:t>
            </a:r>
            <a:endParaRPr lang="en-US" dirty="0"/>
          </a:p>
        </p:txBody>
      </p:sp>
      <p:sp>
        <p:nvSpPr>
          <p:cNvPr id="6" name="Rectangle 5"/>
          <p:cNvSpPr/>
          <p:nvPr/>
        </p:nvSpPr>
        <p:spPr>
          <a:xfrm>
            <a:off x="2113692" y="4158178"/>
            <a:ext cx="5161280" cy="2585323"/>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a:t>Observable.interval</a:t>
            </a:r>
            <a:r>
              <a:rPr lang="en-US" dirty="0"/>
              <a:t>(</a:t>
            </a:r>
            <a:r>
              <a:rPr lang="en-US" dirty="0">
                <a:solidFill>
                  <a:srgbClr val="0000FF"/>
                </a:solidFill>
              </a:rPr>
              <a:t>1000</a:t>
            </a:r>
            <a:r>
              <a:rPr lang="en-US" dirty="0"/>
              <a:t>)</a:t>
            </a:r>
            <a:br>
              <a:rPr lang="en-US" dirty="0"/>
            </a:br>
            <a:r>
              <a:rPr lang="en-US" dirty="0"/>
              <a:t>    .sample(</a:t>
            </a:r>
            <a:r>
              <a:rPr lang="en-US" dirty="0">
                <a:solidFill>
                  <a:srgbClr val="0000FF"/>
                </a:solidFill>
              </a:rPr>
              <a:t>5000</a:t>
            </a:r>
            <a:r>
              <a:rPr lang="en-US" dirty="0"/>
              <a:t>)</a:t>
            </a:r>
            <a:br>
              <a:rPr lang="en-US" dirty="0"/>
            </a:br>
            <a:r>
              <a:rPr lang="en-US" dirty="0"/>
              <a:t>    .take(</a:t>
            </a:r>
            <a:r>
              <a:rPr lang="en-US" dirty="0">
                <a:solidFill>
                  <a:srgbClr val="0000FF"/>
                </a:solidFill>
              </a:rPr>
              <a:t>2</a:t>
            </a:r>
            <a:r>
              <a:rPr lang="en-US" dirty="0"/>
              <a: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br>
              <a:rPr lang="en-US" dirty="0"/>
            </a:br>
            <a:endParaRPr lang="en-US" dirty="0"/>
          </a:p>
        </p:txBody>
      </p:sp>
      <p:pic>
        <p:nvPicPr>
          <p:cNvPr id="7" name="Picture 6"/>
          <p:cNvPicPr>
            <a:picLocks noChangeAspect="1"/>
          </p:cNvPicPr>
          <p:nvPr/>
        </p:nvPicPr>
        <p:blipFill>
          <a:blip r:embed="rId2"/>
          <a:stretch>
            <a:fillRect/>
          </a:stretch>
        </p:blipFill>
        <p:spPr>
          <a:xfrm>
            <a:off x="6685280" y="4231640"/>
            <a:ext cx="1625600" cy="1219200"/>
          </a:xfrm>
          <a:prstGeom prst="rect">
            <a:avLst/>
          </a:prstGeom>
        </p:spPr>
      </p:pic>
      <p:sp>
        <p:nvSpPr>
          <p:cNvPr id="8" name="TextBox 7"/>
          <p:cNvSpPr txBox="1"/>
          <p:nvPr/>
        </p:nvSpPr>
        <p:spPr>
          <a:xfrm>
            <a:off x="286918" y="3161161"/>
            <a:ext cx="1714720" cy="3693319"/>
          </a:xfrm>
          <a:prstGeom prst="rect">
            <a:avLst/>
          </a:prstGeom>
          <a:noFill/>
        </p:spPr>
        <p:txBody>
          <a:bodyPr wrap="none" rtlCol="0">
            <a:spAutoFit/>
          </a:bodyPr>
          <a:lstStyle/>
          <a:p>
            <a:r>
              <a:rPr lang="en-US" dirty="0" smtClean="0"/>
              <a:t>time    value</a:t>
            </a:r>
          </a:p>
          <a:p>
            <a:r>
              <a:rPr lang="en-US" dirty="0" smtClean="0"/>
              <a:t>1s        0</a:t>
            </a:r>
          </a:p>
          <a:p>
            <a:r>
              <a:rPr lang="en-US" dirty="0"/>
              <a:t>2</a:t>
            </a:r>
            <a:r>
              <a:rPr lang="en-US" dirty="0" smtClean="0"/>
              <a:t>s        1</a:t>
            </a:r>
          </a:p>
          <a:p>
            <a:r>
              <a:rPr lang="en-US" dirty="0"/>
              <a:t>3</a:t>
            </a:r>
            <a:r>
              <a:rPr lang="en-US" dirty="0" smtClean="0"/>
              <a:t>s        2</a:t>
            </a:r>
          </a:p>
          <a:p>
            <a:r>
              <a:rPr lang="en-US" dirty="0"/>
              <a:t>4</a:t>
            </a:r>
            <a:r>
              <a:rPr lang="en-US" dirty="0" smtClean="0"/>
              <a:t>s        3</a:t>
            </a:r>
          </a:p>
          <a:p>
            <a:r>
              <a:rPr lang="en-US" dirty="0" smtClean="0"/>
              <a:t>5s        sample: 3</a:t>
            </a:r>
          </a:p>
          <a:p>
            <a:r>
              <a:rPr lang="en-US" dirty="0"/>
              <a:t>5</a:t>
            </a:r>
            <a:r>
              <a:rPr lang="en-US" dirty="0" smtClean="0"/>
              <a:t>s        4</a:t>
            </a:r>
          </a:p>
          <a:p>
            <a:r>
              <a:rPr lang="en-US" dirty="0" smtClean="0"/>
              <a:t>6s        5</a:t>
            </a:r>
          </a:p>
          <a:p>
            <a:r>
              <a:rPr lang="en-US" dirty="0" smtClean="0"/>
              <a:t>7s        6</a:t>
            </a:r>
          </a:p>
          <a:p>
            <a:r>
              <a:rPr lang="en-US" dirty="0" smtClean="0"/>
              <a:t>8s        7</a:t>
            </a:r>
          </a:p>
          <a:p>
            <a:r>
              <a:rPr lang="en-US" dirty="0" smtClean="0"/>
              <a:t>9s        8</a:t>
            </a:r>
          </a:p>
          <a:p>
            <a:r>
              <a:rPr lang="en-US" dirty="0" smtClean="0"/>
              <a:t>10s      sample:8</a:t>
            </a:r>
          </a:p>
          <a:p>
            <a:endParaRPr lang="en-US" dirty="0"/>
          </a:p>
        </p:txBody>
      </p:sp>
      <p:sp>
        <p:nvSpPr>
          <p:cNvPr id="3" name="Rectangle 2"/>
          <p:cNvSpPr/>
          <p:nvPr/>
        </p:nvSpPr>
        <p:spPr>
          <a:xfrm>
            <a:off x="286918" y="1704815"/>
            <a:ext cx="3251200" cy="1754327"/>
          </a:xfrm>
          <a:prstGeom prst="rect">
            <a:avLst/>
          </a:prstGeom>
        </p:spPr>
        <p:txBody>
          <a:bodyPr wrap="square">
            <a:spAutoFit/>
          </a:bodyPr>
          <a:lstStyle/>
          <a:p>
            <a:r>
              <a:rPr lang="en-US" dirty="0"/>
              <a:t>Throttling enforces a maximum number of times a function can be called over time. As in "</a:t>
            </a:r>
            <a:r>
              <a:rPr lang="en-US" b="1" i="1" dirty="0"/>
              <a:t>execute this function at most once every 100 milliseconds</a:t>
            </a:r>
            <a:r>
              <a:rPr lang="en-US" dirty="0"/>
              <a:t>."</a:t>
            </a:r>
          </a:p>
          <a:p>
            <a:endParaRPr lang="en-US" dirty="0"/>
          </a:p>
        </p:txBody>
      </p:sp>
      <p:pic>
        <p:nvPicPr>
          <p:cNvPr id="4" name="Picture 3"/>
          <p:cNvPicPr>
            <a:picLocks noChangeAspect="1"/>
          </p:cNvPicPr>
          <p:nvPr/>
        </p:nvPicPr>
        <p:blipFill>
          <a:blip r:embed="rId3"/>
          <a:stretch>
            <a:fillRect/>
          </a:stretch>
        </p:blipFill>
        <p:spPr>
          <a:xfrm>
            <a:off x="3443212" y="1501615"/>
            <a:ext cx="5437199" cy="2473960"/>
          </a:xfrm>
          <a:prstGeom prst="rect">
            <a:avLst/>
          </a:prstGeom>
        </p:spPr>
      </p:pic>
      <p:sp>
        <p:nvSpPr>
          <p:cNvPr id="9" name="Rectangle 8"/>
          <p:cNvSpPr/>
          <p:nvPr/>
        </p:nvSpPr>
        <p:spPr>
          <a:xfrm>
            <a:off x="365759" y="867749"/>
            <a:ext cx="8514651" cy="923330"/>
          </a:xfrm>
          <a:prstGeom prst="rect">
            <a:avLst/>
          </a:prstGeom>
        </p:spPr>
        <p:txBody>
          <a:bodyPr wrap="square">
            <a:spAutoFit/>
          </a:bodyPr>
          <a:lstStyle/>
          <a:p>
            <a:r>
              <a:rPr lang="en-US" i="1" dirty="0"/>
              <a:t>The main difference between </a:t>
            </a:r>
            <a:r>
              <a:rPr lang="en-US" i="1" dirty="0" smtClean="0"/>
              <a:t>throttle and </a:t>
            </a:r>
            <a:r>
              <a:rPr lang="en-US" i="1" dirty="0" err="1" smtClean="0"/>
              <a:t>debounce</a:t>
            </a:r>
            <a:r>
              <a:rPr lang="en-US" i="1" dirty="0" smtClean="0"/>
              <a:t> </a:t>
            </a:r>
            <a:r>
              <a:rPr lang="en-US" i="1" dirty="0"/>
              <a:t>is that throttle guarantees the execution of the function regularly, at least every X milliseconds.</a:t>
            </a:r>
          </a:p>
          <a:p>
            <a:endParaRPr lang="en-US" dirty="0"/>
          </a:p>
        </p:txBody>
      </p:sp>
    </p:spTree>
    <p:extLst>
      <p:ext uri="{BB962C8B-B14F-4D97-AF65-F5344CB8AC3E}">
        <p14:creationId xmlns:p14="http://schemas.microsoft.com/office/powerpoint/2010/main" val="3080765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Distinct operator</a:t>
            </a:r>
            <a:endParaRPr lang="en-US" dirty="0"/>
          </a:p>
        </p:txBody>
      </p:sp>
      <p:pic>
        <p:nvPicPr>
          <p:cNvPr id="3" name="Picture 2"/>
          <p:cNvPicPr>
            <a:picLocks noChangeAspect="1"/>
          </p:cNvPicPr>
          <p:nvPr/>
        </p:nvPicPr>
        <p:blipFill>
          <a:blip r:embed="rId2"/>
          <a:stretch>
            <a:fillRect/>
          </a:stretch>
        </p:blipFill>
        <p:spPr>
          <a:xfrm>
            <a:off x="1733516" y="867749"/>
            <a:ext cx="5652803" cy="2054860"/>
          </a:xfrm>
          <a:prstGeom prst="rect">
            <a:avLst/>
          </a:prstGeom>
        </p:spPr>
      </p:pic>
      <p:sp>
        <p:nvSpPr>
          <p:cNvPr id="4" name="Rectangle 3"/>
          <p:cNvSpPr/>
          <p:nvPr/>
        </p:nvSpPr>
        <p:spPr>
          <a:xfrm>
            <a:off x="721360" y="3214360"/>
            <a:ext cx="5821680" cy="3139321"/>
          </a:xfrm>
          <a:prstGeom prst="rect">
            <a:avLst/>
          </a:prstGeom>
        </p:spPr>
        <p:txBody>
          <a:bodyPr wrap="square">
            <a:spAutoFit/>
          </a:bodyPr>
          <a:lstStyle/>
          <a:p>
            <a:r>
              <a:rPr lang="en-US" i="1" dirty="0">
                <a:solidFill>
                  <a:srgbClr val="808080"/>
                </a:solidFill>
              </a:rPr>
              <a:t>/* Without key selector */</a:t>
            </a:r>
            <a:br>
              <a:rPr lang="en-US" i="1" dirty="0">
                <a:solidFill>
                  <a:srgbClr val="808080"/>
                </a:solidFill>
              </a:rPr>
            </a:br>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a:t>Observable.fromArray</a:t>
            </a:r>
            <a:r>
              <a:rPr lang="en-US" dirty="0"/>
              <a:t>([</a:t>
            </a:r>
            <a:br>
              <a:rPr lang="en-US" dirty="0"/>
            </a:br>
            <a:r>
              <a:rPr lang="en-US" dirty="0"/>
              <a:t>    </a:t>
            </a:r>
            <a:r>
              <a:rPr lang="en-US" dirty="0">
                <a:solidFill>
                  <a:srgbClr val="0000FF"/>
                </a:solidFill>
              </a:rPr>
              <a:t>42</a:t>
            </a:r>
            <a:r>
              <a:rPr lang="en-US" dirty="0"/>
              <a:t>, </a:t>
            </a:r>
            <a:r>
              <a:rPr lang="en-US" dirty="0">
                <a:solidFill>
                  <a:srgbClr val="0000FF"/>
                </a:solidFill>
              </a:rPr>
              <a:t>24</a:t>
            </a:r>
            <a:r>
              <a:rPr lang="en-US" dirty="0"/>
              <a:t>, </a:t>
            </a:r>
            <a:r>
              <a:rPr lang="en-US" dirty="0">
                <a:solidFill>
                  <a:srgbClr val="0000FF"/>
                </a:solidFill>
              </a:rPr>
              <a:t>42</a:t>
            </a:r>
            <a:r>
              <a:rPr lang="en-US" dirty="0"/>
              <a:t>, </a:t>
            </a:r>
            <a:r>
              <a:rPr lang="en-US" dirty="0">
                <a:solidFill>
                  <a:srgbClr val="0000FF"/>
                </a:solidFill>
              </a:rPr>
              <a:t>24</a:t>
            </a:r>
            <a:br>
              <a:rPr lang="en-US" dirty="0">
                <a:solidFill>
                  <a:srgbClr val="0000FF"/>
                </a:solidFill>
              </a:rPr>
            </a:br>
            <a:r>
              <a:rPr lang="en-US" dirty="0"/>
              <a:t>])</a:t>
            </a:r>
            <a:br>
              <a:rPr lang="en-US" dirty="0"/>
            </a:br>
            <a:r>
              <a:rPr lang="en-US" dirty="0" smtClean="0"/>
              <a:t>.</a:t>
            </a:r>
            <a:r>
              <a:rPr lang="en-US" dirty="0"/>
              <a:t>distinct();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a:t>
            </a:r>
            <a:r>
              <a:rPr lang="en-US" dirty="0" err="1"/>
              <a:t>x.</a:t>
            </a:r>
            <a:r>
              <a:rPr lang="en-US" dirty="0" err="1">
                <a:solidFill>
                  <a:srgbClr val="7A7A43"/>
                </a:solidFill>
              </a:rPr>
              <a:t>toString</a:t>
            </a:r>
            <a:r>
              <a:rPr lang="en-US" dirty="0"/>
              <a:t>());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br>
              <a:rPr lang="en-US" dirty="0"/>
            </a:br>
            <a:endParaRPr lang="en-US" dirty="0"/>
          </a:p>
        </p:txBody>
      </p:sp>
      <p:pic>
        <p:nvPicPr>
          <p:cNvPr id="5" name="Picture 4"/>
          <p:cNvPicPr>
            <a:picLocks noChangeAspect="1"/>
          </p:cNvPicPr>
          <p:nvPr/>
        </p:nvPicPr>
        <p:blipFill>
          <a:blip r:embed="rId3"/>
          <a:stretch>
            <a:fillRect/>
          </a:stretch>
        </p:blipFill>
        <p:spPr>
          <a:xfrm>
            <a:off x="7244080" y="3422649"/>
            <a:ext cx="1430020" cy="1098857"/>
          </a:xfrm>
          <a:prstGeom prst="rect">
            <a:avLst/>
          </a:prstGeom>
        </p:spPr>
      </p:pic>
    </p:spTree>
    <p:extLst>
      <p:ext uri="{BB962C8B-B14F-4D97-AF65-F5344CB8AC3E}">
        <p14:creationId xmlns:p14="http://schemas.microsoft.com/office/powerpoint/2010/main" val="1858828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distinctUntilChanged</a:t>
            </a:r>
            <a:r>
              <a:rPr lang="en-US" dirty="0" smtClean="0"/>
              <a:t> operator</a:t>
            </a:r>
            <a:endParaRPr lang="en-US" dirty="0"/>
          </a:p>
        </p:txBody>
      </p:sp>
      <p:pic>
        <p:nvPicPr>
          <p:cNvPr id="3" name="Picture 2"/>
          <p:cNvPicPr>
            <a:picLocks noChangeAspect="1"/>
          </p:cNvPicPr>
          <p:nvPr/>
        </p:nvPicPr>
        <p:blipFill>
          <a:blip r:embed="rId2"/>
          <a:stretch>
            <a:fillRect/>
          </a:stretch>
        </p:blipFill>
        <p:spPr>
          <a:xfrm>
            <a:off x="2072640" y="1070950"/>
            <a:ext cx="4907280" cy="2376964"/>
          </a:xfrm>
          <a:prstGeom prst="rect">
            <a:avLst/>
          </a:prstGeom>
        </p:spPr>
      </p:pic>
      <p:sp>
        <p:nvSpPr>
          <p:cNvPr id="4" name="Rectangle 3"/>
          <p:cNvSpPr/>
          <p:nvPr/>
        </p:nvSpPr>
        <p:spPr>
          <a:xfrm>
            <a:off x="944880" y="3711139"/>
            <a:ext cx="4572000" cy="2585323"/>
          </a:xfrm>
          <a:prstGeom prst="rect">
            <a:avLst/>
          </a:prstGeom>
        </p:spPr>
        <p:txBody>
          <a:bodyPr>
            <a:spAutoFit/>
          </a:bodyPr>
          <a:lstStyle/>
          <a:p>
            <a:r>
              <a:rPr lang="en-US" b="1" dirty="0" err="1">
                <a:solidFill>
                  <a:srgbClr val="000080"/>
                </a:solidFill>
              </a:rPr>
              <a:t>var</a:t>
            </a:r>
            <a:r>
              <a:rPr lang="en-US" b="1" dirty="0">
                <a:solidFill>
                  <a:srgbClr val="000080"/>
                </a:solidFill>
              </a:rPr>
              <a:t> </a:t>
            </a:r>
            <a:r>
              <a:rPr lang="en-US" dirty="0">
                <a:solidFill>
                  <a:srgbClr val="458383"/>
                </a:solidFill>
              </a:rPr>
              <a:t>source </a:t>
            </a:r>
            <a:r>
              <a:rPr lang="en-US" dirty="0"/>
              <a:t>= </a:t>
            </a:r>
            <a:r>
              <a:rPr lang="en-US" dirty="0" err="1"/>
              <a:t>Observable.fromArray</a:t>
            </a:r>
            <a:r>
              <a:rPr lang="en-US" dirty="0"/>
              <a:t>([</a:t>
            </a:r>
            <a:br>
              <a:rPr lang="en-US" dirty="0"/>
            </a:br>
            <a:r>
              <a:rPr lang="en-US" dirty="0"/>
              <a:t>    </a:t>
            </a:r>
            <a:r>
              <a:rPr lang="en-US" dirty="0">
                <a:solidFill>
                  <a:srgbClr val="0000FF"/>
                </a:solidFill>
              </a:rPr>
              <a:t>24</a:t>
            </a:r>
            <a:r>
              <a:rPr lang="en-US" dirty="0"/>
              <a:t>, </a:t>
            </a:r>
            <a:r>
              <a:rPr lang="en-US" dirty="0">
                <a:solidFill>
                  <a:srgbClr val="0000FF"/>
                </a:solidFill>
              </a:rPr>
              <a:t>42</a:t>
            </a:r>
            <a:r>
              <a:rPr lang="en-US" dirty="0"/>
              <a:t>, </a:t>
            </a:r>
            <a:r>
              <a:rPr lang="en-US" dirty="0">
                <a:solidFill>
                  <a:srgbClr val="0000FF"/>
                </a:solidFill>
              </a:rPr>
              <a:t>24</a:t>
            </a:r>
            <a:r>
              <a:rPr lang="en-US" dirty="0"/>
              <a:t>, </a:t>
            </a:r>
            <a:r>
              <a:rPr lang="en-US" dirty="0">
                <a:solidFill>
                  <a:srgbClr val="0000FF"/>
                </a:solidFill>
              </a:rPr>
              <a:t>24</a:t>
            </a:r>
            <a:br>
              <a:rPr lang="en-US" dirty="0">
                <a:solidFill>
                  <a:srgbClr val="0000FF"/>
                </a:solidFill>
              </a:rPr>
            </a:br>
            <a:r>
              <a:rPr lang="en-US" dirty="0"/>
              <a:t>]</a:t>
            </a:r>
            <a:r>
              <a:rPr lang="en-US" dirty="0" smtClean="0"/>
              <a:t>)</a:t>
            </a:r>
          </a:p>
          <a:p>
            <a:r>
              <a:rPr lang="en-US" dirty="0" smtClean="0"/>
              <a:t>.</a:t>
            </a:r>
            <a:r>
              <a:rPr lang="en-US" dirty="0" err="1"/>
              <a:t>distinctUntilChanged</a:t>
            </a:r>
            <a:r>
              <a:rPr lang="en-US" dirty="0"/>
              <a:t>();</a:t>
            </a:r>
            <a:br>
              <a:rPr lang="en-US" dirty="0"/>
            </a:br>
            <a:r>
              <a:rPr lang="en-US" dirty="0"/>
              <a:t/>
            </a:r>
            <a:br>
              <a:rPr lang="en-US" dirty="0"/>
            </a:br>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solidFill>
                  <a:srgbClr val="458383"/>
                </a:solidFill>
              </a:rPr>
              <a:t>source</a:t>
            </a:r>
            <a:r>
              <a:rPr lang="en-US" dirty="0" err="1"/>
              <a:t>.</a:t>
            </a:r>
            <a:r>
              <a:rPr lang="en-US" dirty="0" err="1">
                <a:solidFill>
                  <a:srgbClr val="7A7A43"/>
                </a:solidFill>
              </a:rPr>
              <a:t>subscribe</a:t>
            </a:r>
            <a:r>
              <a:rPr lang="en-US" dirty="0"/>
              <a:t>(</a:t>
            </a:r>
            <a:br>
              <a:rPr lang="en-US" dirty="0"/>
            </a:br>
            <a:r>
              <a:rPr lang="en-US" dirty="0"/>
              <a:t>    </a:t>
            </a:r>
            <a:r>
              <a:rPr lang="en-US" b="1" dirty="0">
                <a:solidFill>
                  <a:srgbClr val="000080"/>
                </a:solidFill>
              </a:rPr>
              <a:t>function </a:t>
            </a:r>
            <a:r>
              <a:rPr lang="en-US" dirty="0"/>
              <a:t>(x)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 </a:t>
            </a:r>
            <a:r>
              <a:rPr lang="en-US" dirty="0"/>
              <a:t>+ x); },</a:t>
            </a:r>
            <a:br>
              <a:rPr lang="en-US" dirty="0"/>
            </a:br>
            <a:r>
              <a:rPr lang="en-US" dirty="0"/>
              <a:t>    </a:t>
            </a:r>
            <a:r>
              <a:rPr lang="en-US" b="1" dirty="0">
                <a:solidFill>
                  <a:srgbClr val="000080"/>
                </a:solidFill>
              </a:rPr>
              <a:t>function </a:t>
            </a:r>
            <a:r>
              <a:rPr lang="en-US" dirty="0"/>
              <a:t>(err)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 </a:t>
            </a:r>
            <a:r>
              <a:rPr lang="en-US" dirty="0"/>
              <a:t>+ err); },</a:t>
            </a:r>
            <a:br>
              <a:rPr lang="en-US" dirty="0"/>
            </a:br>
            <a:r>
              <a:rPr lang="en-US" dirty="0"/>
              <a:t>    </a:t>
            </a:r>
            <a:r>
              <a:rPr lang="en-US" b="1" dirty="0">
                <a:solidFill>
                  <a:srgbClr val="000080"/>
                </a:solidFill>
              </a:rPr>
              <a:t>function </a:t>
            </a:r>
            <a:r>
              <a:rPr lang="en-US" dirty="0"/>
              <a:t>() {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 });</a:t>
            </a:r>
          </a:p>
        </p:txBody>
      </p:sp>
      <p:pic>
        <p:nvPicPr>
          <p:cNvPr id="5" name="Picture 4"/>
          <p:cNvPicPr>
            <a:picLocks noChangeAspect="1"/>
          </p:cNvPicPr>
          <p:nvPr/>
        </p:nvPicPr>
        <p:blipFill>
          <a:blip r:embed="rId3"/>
          <a:stretch>
            <a:fillRect/>
          </a:stretch>
        </p:blipFill>
        <p:spPr>
          <a:xfrm>
            <a:off x="6979920" y="3954780"/>
            <a:ext cx="1536700" cy="1549400"/>
          </a:xfrm>
          <a:prstGeom prst="rect">
            <a:avLst/>
          </a:prstGeom>
        </p:spPr>
      </p:pic>
    </p:spTree>
    <p:extLst>
      <p:ext uri="{BB962C8B-B14F-4D97-AF65-F5344CB8AC3E}">
        <p14:creationId xmlns:p14="http://schemas.microsoft.com/office/powerpoint/2010/main" val="11848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StartWith</a:t>
            </a:r>
            <a:r>
              <a:rPr lang="ru-RU" dirty="0" smtClean="0"/>
              <a:t> </a:t>
            </a:r>
            <a:r>
              <a:rPr lang="en-US" dirty="0" smtClean="0"/>
              <a:t>operator</a:t>
            </a:r>
            <a:endParaRPr lang="en-US" dirty="0"/>
          </a:p>
        </p:txBody>
      </p:sp>
      <p:pic>
        <p:nvPicPr>
          <p:cNvPr id="3" name="Picture 2"/>
          <p:cNvPicPr>
            <a:picLocks noChangeAspect="1"/>
          </p:cNvPicPr>
          <p:nvPr/>
        </p:nvPicPr>
        <p:blipFill>
          <a:blip r:embed="rId2"/>
          <a:stretch>
            <a:fillRect/>
          </a:stretch>
        </p:blipFill>
        <p:spPr>
          <a:xfrm>
            <a:off x="973777" y="1264920"/>
            <a:ext cx="6757983" cy="2402839"/>
          </a:xfrm>
          <a:prstGeom prst="rect">
            <a:avLst/>
          </a:prstGeom>
        </p:spPr>
      </p:pic>
    </p:spTree>
    <p:extLst>
      <p:ext uri="{BB962C8B-B14F-4D97-AF65-F5344CB8AC3E}">
        <p14:creationId xmlns:p14="http://schemas.microsoft.com/office/powerpoint/2010/main" val="3371269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 operator</a:t>
            </a:r>
            <a:endParaRPr lang="en-US" dirty="0"/>
          </a:p>
        </p:txBody>
      </p:sp>
      <p:pic>
        <p:nvPicPr>
          <p:cNvPr id="3" name="Picture 2"/>
          <p:cNvPicPr>
            <a:picLocks noChangeAspect="1"/>
          </p:cNvPicPr>
          <p:nvPr/>
        </p:nvPicPr>
        <p:blipFill>
          <a:blip r:embed="rId2"/>
          <a:stretch>
            <a:fillRect/>
          </a:stretch>
        </p:blipFill>
        <p:spPr>
          <a:xfrm>
            <a:off x="534467" y="1162388"/>
            <a:ext cx="7715453" cy="3308012"/>
          </a:xfrm>
          <a:prstGeom prst="rect">
            <a:avLst/>
          </a:prstGeom>
        </p:spPr>
      </p:pic>
    </p:spTree>
    <p:extLst>
      <p:ext uri="{BB962C8B-B14F-4D97-AF65-F5344CB8AC3E}">
        <p14:creationId xmlns:p14="http://schemas.microsoft.com/office/powerpoint/2010/main" val="2798299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 pattern</a:t>
            </a:r>
            <a:endParaRPr lang="en-US" dirty="0"/>
          </a:p>
        </p:txBody>
      </p:sp>
      <p:pic>
        <p:nvPicPr>
          <p:cNvPr id="3" name="Picture 2"/>
          <p:cNvPicPr>
            <a:picLocks noChangeAspect="1"/>
          </p:cNvPicPr>
          <p:nvPr/>
        </p:nvPicPr>
        <p:blipFill>
          <a:blip r:embed="rId2"/>
          <a:stretch>
            <a:fillRect/>
          </a:stretch>
        </p:blipFill>
        <p:spPr>
          <a:xfrm>
            <a:off x="1300480" y="1094077"/>
            <a:ext cx="6939280" cy="5202372"/>
          </a:xfrm>
          <a:prstGeom prst="rect">
            <a:avLst/>
          </a:prstGeom>
        </p:spPr>
      </p:pic>
    </p:spTree>
    <p:extLst>
      <p:ext uri="{BB962C8B-B14F-4D97-AF65-F5344CB8AC3E}">
        <p14:creationId xmlns:p14="http://schemas.microsoft.com/office/powerpoint/2010/main" val="1888569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skip</a:t>
            </a:r>
            <a:endParaRPr lang="en-US" dirty="0"/>
          </a:p>
        </p:txBody>
      </p:sp>
      <p:pic>
        <p:nvPicPr>
          <p:cNvPr id="3" name="Picture 2"/>
          <p:cNvPicPr>
            <a:picLocks noChangeAspect="1"/>
          </p:cNvPicPr>
          <p:nvPr/>
        </p:nvPicPr>
        <p:blipFill>
          <a:blip r:embed="rId2"/>
          <a:stretch>
            <a:fillRect/>
          </a:stretch>
        </p:blipFill>
        <p:spPr>
          <a:xfrm>
            <a:off x="987958" y="1121749"/>
            <a:ext cx="7322922" cy="2295935"/>
          </a:xfrm>
          <a:prstGeom prst="rect">
            <a:avLst/>
          </a:prstGeom>
        </p:spPr>
      </p:pic>
    </p:spTree>
    <p:extLst>
      <p:ext uri="{BB962C8B-B14F-4D97-AF65-F5344CB8AC3E}">
        <p14:creationId xmlns:p14="http://schemas.microsoft.com/office/powerpoint/2010/main" val="3405826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skipuntil</a:t>
            </a:r>
            <a:endParaRPr lang="en-US" dirty="0"/>
          </a:p>
        </p:txBody>
      </p:sp>
      <p:pic>
        <p:nvPicPr>
          <p:cNvPr id="3" name="Picture 2"/>
          <p:cNvPicPr>
            <a:picLocks noChangeAspect="1"/>
          </p:cNvPicPr>
          <p:nvPr/>
        </p:nvPicPr>
        <p:blipFill>
          <a:blip r:embed="rId2"/>
          <a:stretch>
            <a:fillRect/>
          </a:stretch>
        </p:blipFill>
        <p:spPr>
          <a:xfrm>
            <a:off x="1076960" y="1176782"/>
            <a:ext cx="7000240" cy="3096085"/>
          </a:xfrm>
          <a:prstGeom prst="rect">
            <a:avLst/>
          </a:prstGeom>
        </p:spPr>
      </p:pic>
      <p:sp>
        <p:nvSpPr>
          <p:cNvPr id="4" name="Rectangle 3"/>
          <p:cNvSpPr/>
          <p:nvPr/>
        </p:nvSpPr>
        <p:spPr>
          <a:xfrm>
            <a:off x="1656080" y="2926080"/>
            <a:ext cx="5476240" cy="548640"/>
          </a:xfrm>
          <a:prstGeom prst="rect">
            <a:avLst/>
          </a:prstGeom>
          <a:solidFill>
            <a:schemeClr val="bg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solidFill>
                  <a:srgbClr val="000000"/>
                </a:solidFill>
              </a:rPr>
              <a:t>skipUntil</a:t>
            </a:r>
            <a:r>
              <a:rPr lang="en-US" sz="2800" dirty="0" smtClean="0">
                <a:solidFill>
                  <a:srgbClr val="000000"/>
                </a:solidFill>
              </a:rPr>
              <a:t>(x=&gt;x&lt;6)</a:t>
            </a:r>
            <a:endParaRPr lang="en-US" sz="2800" dirty="0">
              <a:solidFill>
                <a:srgbClr val="000000"/>
              </a:solidFill>
            </a:endParaRPr>
          </a:p>
        </p:txBody>
      </p:sp>
    </p:spTree>
    <p:extLst>
      <p:ext uri="{BB962C8B-B14F-4D97-AF65-F5344CB8AC3E}">
        <p14:creationId xmlns:p14="http://schemas.microsoft.com/office/powerpoint/2010/main" val="4165347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takeuntil</a:t>
            </a:r>
            <a:endParaRPr lang="en-US" dirty="0"/>
          </a:p>
        </p:txBody>
      </p:sp>
      <p:pic>
        <p:nvPicPr>
          <p:cNvPr id="3" name="Picture 2"/>
          <p:cNvPicPr>
            <a:picLocks noChangeAspect="1"/>
          </p:cNvPicPr>
          <p:nvPr/>
        </p:nvPicPr>
        <p:blipFill>
          <a:blip r:embed="rId2"/>
          <a:stretch>
            <a:fillRect/>
          </a:stretch>
        </p:blipFill>
        <p:spPr>
          <a:xfrm>
            <a:off x="589851" y="1209040"/>
            <a:ext cx="8290560" cy="3719323"/>
          </a:xfrm>
          <a:prstGeom prst="rect">
            <a:avLst/>
          </a:prstGeom>
        </p:spPr>
      </p:pic>
      <p:sp>
        <p:nvSpPr>
          <p:cNvPr id="4" name="Rectangle 3"/>
          <p:cNvSpPr/>
          <p:nvPr/>
        </p:nvSpPr>
        <p:spPr>
          <a:xfrm>
            <a:off x="1798320" y="3302000"/>
            <a:ext cx="5476240" cy="548640"/>
          </a:xfrm>
          <a:prstGeom prst="rect">
            <a:avLst/>
          </a:prstGeom>
          <a:solidFill>
            <a:schemeClr val="bg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err="1" smtClean="0">
                <a:solidFill>
                  <a:srgbClr val="000000"/>
                </a:solidFill>
              </a:rPr>
              <a:t>takeUntil</a:t>
            </a:r>
            <a:r>
              <a:rPr lang="en-US" sz="2800" dirty="0" smtClean="0">
                <a:solidFill>
                  <a:srgbClr val="000000"/>
                </a:solidFill>
              </a:rPr>
              <a:t>(x=&gt;x&gt;5)</a:t>
            </a:r>
            <a:endParaRPr lang="en-US" sz="2800" dirty="0">
              <a:solidFill>
                <a:srgbClr val="000000"/>
              </a:solidFill>
            </a:endParaRPr>
          </a:p>
        </p:txBody>
      </p:sp>
    </p:spTree>
    <p:extLst>
      <p:ext uri="{BB962C8B-B14F-4D97-AF65-F5344CB8AC3E}">
        <p14:creationId xmlns:p14="http://schemas.microsoft.com/office/powerpoint/2010/main" val="1367364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 operator</a:t>
            </a:r>
            <a:endParaRPr lang="en-US" dirty="0"/>
          </a:p>
        </p:txBody>
      </p:sp>
      <p:pic>
        <p:nvPicPr>
          <p:cNvPr id="3" name="Picture 2"/>
          <p:cNvPicPr>
            <a:picLocks noChangeAspect="1"/>
          </p:cNvPicPr>
          <p:nvPr/>
        </p:nvPicPr>
        <p:blipFill>
          <a:blip r:embed="rId2"/>
          <a:stretch>
            <a:fillRect/>
          </a:stretch>
        </p:blipFill>
        <p:spPr>
          <a:xfrm>
            <a:off x="487680" y="1159894"/>
            <a:ext cx="8247032" cy="3696586"/>
          </a:xfrm>
          <a:prstGeom prst="rect">
            <a:avLst/>
          </a:prstGeom>
        </p:spPr>
      </p:pic>
    </p:spTree>
    <p:extLst>
      <p:ext uri="{BB962C8B-B14F-4D97-AF65-F5344CB8AC3E}">
        <p14:creationId xmlns:p14="http://schemas.microsoft.com/office/powerpoint/2010/main" val="3634145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 summary</a:t>
            </a:r>
            <a:endParaRPr lang="en-US" dirty="0"/>
          </a:p>
        </p:txBody>
      </p:sp>
      <p:sp>
        <p:nvSpPr>
          <p:cNvPr id="3" name="Rectangle 2"/>
          <p:cNvSpPr/>
          <p:nvPr/>
        </p:nvSpPr>
        <p:spPr>
          <a:xfrm>
            <a:off x="731518" y="1101080"/>
            <a:ext cx="7844091" cy="4401205"/>
          </a:xfrm>
          <a:prstGeom prst="rect">
            <a:avLst/>
          </a:prstGeom>
        </p:spPr>
        <p:txBody>
          <a:bodyPr wrap="square">
            <a:spAutoFit/>
          </a:bodyPr>
          <a:lstStyle/>
          <a:p>
            <a:r>
              <a:rPr lang="en-US" sz="2000" b="1" dirty="0" smtClean="0"/>
              <a:t>Simple </a:t>
            </a:r>
            <a:r>
              <a:rPr lang="en-US" sz="2000" b="1" dirty="0"/>
              <a:t>operators </a:t>
            </a:r>
            <a:endParaRPr lang="en-US" sz="2000" b="1" dirty="0" smtClean="0"/>
          </a:p>
          <a:p>
            <a:r>
              <a:rPr lang="en-US" sz="2000" dirty="0" smtClean="0"/>
              <a:t>• </a:t>
            </a:r>
            <a:r>
              <a:rPr lang="en-US" sz="2000" dirty="0"/>
              <a:t>map() • filter() • reduce() • first() • last() • single() • </a:t>
            </a:r>
            <a:r>
              <a:rPr lang="en-US" sz="2000" dirty="0" err="1"/>
              <a:t>elementAt</a:t>
            </a:r>
            <a:r>
              <a:rPr lang="en-US" sz="2000" dirty="0"/>
              <a:t>() </a:t>
            </a:r>
            <a:endParaRPr lang="en-US" sz="2000" dirty="0" smtClean="0"/>
          </a:p>
          <a:p>
            <a:r>
              <a:rPr lang="en-US" sz="2000" dirty="0" smtClean="0"/>
              <a:t>• </a:t>
            </a:r>
            <a:r>
              <a:rPr lang="en-US" sz="2000" dirty="0" err="1"/>
              <a:t>toArray</a:t>
            </a:r>
            <a:r>
              <a:rPr lang="en-US" sz="2000" dirty="0"/>
              <a:t>() • </a:t>
            </a:r>
            <a:r>
              <a:rPr lang="en-US" sz="2000" dirty="0" err="1"/>
              <a:t>isEmpty</a:t>
            </a:r>
            <a:r>
              <a:rPr lang="en-US" sz="2000" dirty="0"/>
              <a:t>() • take() • skip() • </a:t>
            </a:r>
            <a:r>
              <a:rPr lang="en-US" sz="2000" dirty="0" err="1"/>
              <a:t>startWith</a:t>
            </a:r>
            <a:r>
              <a:rPr lang="en-US" sz="2000" dirty="0"/>
              <a:t>() </a:t>
            </a:r>
            <a:endParaRPr lang="en-US" sz="2000" dirty="0" smtClean="0"/>
          </a:p>
          <a:p>
            <a:r>
              <a:rPr lang="en-US" sz="2000" dirty="0" smtClean="0"/>
              <a:t>• many </a:t>
            </a:r>
            <a:r>
              <a:rPr lang="en-US" sz="2000" dirty="0"/>
              <a:t>more…</a:t>
            </a:r>
          </a:p>
          <a:p>
            <a:endParaRPr lang="en-US" sz="2000" dirty="0" smtClean="0"/>
          </a:p>
          <a:p>
            <a:r>
              <a:rPr lang="en-US" sz="2000" b="1" dirty="0" smtClean="0"/>
              <a:t>Merging </a:t>
            </a:r>
            <a:r>
              <a:rPr lang="en-US" sz="2000" b="1" dirty="0"/>
              <a:t>and joining operators </a:t>
            </a:r>
            <a:endParaRPr lang="en-US" sz="2000" b="1" dirty="0" smtClean="0"/>
          </a:p>
          <a:p>
            <a:r>
              <a:rPr lang="en-US" sz="2000" dirty="0" smtClean="0"/>
              <a:t>• </a:t>
            </a:r>
            <a:r>
              <a:rPr lang="en-US" sz="2000" dirty="0"/>
              <a:t>merge • </a:t>
            </a:r>
            <a:r>
              <a:rPr lang="en-US" sz="2000" dirty="0" err="1"/>
              <a:t>mergeMap</a:t>
            </a:r>
            <a:r>
              <a:rPr lang="en-US" sz="2000" dirty="0"/>
              <a:t> (</a:t>
            </a:r>
            <a:r>
              <a:rPr lang="en-US" sz="2000" dirty="0" err="1"/>
              <a:t>flatMap</a:t>
            </a:r>
            <a:r>
              <a:rPr lang="en-US" sz="2000" dirty="0"/>
              <a:t>) • </a:t>
            </a:r>
            <a:r>
              <a:rPr lang="en-US" sz="2000" dirty="0" err="1"/>
              <a:t>concat</a:t>
            </a:r>
            <a:r>
              <a:rPr lang="en-US" sz="2000" dirty="0"/>
              <a:t> • </a:t>
            </a:r>
            <a:r>
              <a:rPr lang="en-US" sz="2000" dirty="0" err="1"/>
              <a:t>concatMap</a:t>
            </a:r>
            <a:r>
              <a:rPr lang="en-US" sz="2000" dirty="0"/>
              <a:t> • switch </a:t>
            </a:r>
            <a:endParaRPr lang="en-US" sz="2000" dirty="0" smtClean="0"/>
          </a:p>
          <a:p>
            <a:r>
              <a:rPr lang="en-US" sz="2000" dirty="0" smtClean="0"/>
              <a:t>• </a:t>
            </a:r>
            <a:r>
              <a:rPr lang="en-US" sz="2000" dirty="0" err="1"/>
              <a:t>switchMap</a:t>
            </a:r>
            <a:r>
              <a:rPr lang="en-US" sz="2000" dirty="0"/>
              <a:t> • </a:t>
            </a:r>
            <a:r>
              <a:rPr lang="en-US" sz="2000" dirty="0" err="1"/>
              <a:t>combineLatest</a:t>
            </a:r>
            <a:r>
              <a:rPr lang="en-US" sz="2000" dirty="0"/>
              <a:t> • </a:t>
            </a:r>
            <a:r>
              <a:rPr lang="en-US" sz="2000" dirty="0" err="1"/>
              <a:t>withLatestFrom</a:t>
            </a:r>
            <a:r>
              <a:rPr lang="en-US" sz="2000" dirty="0"/>
              <a:t> • zip • </a:t>
            </a:r>
            <a:r>
              <a:rPr lang="en-US" sz="2000" dirty="0" err="1"/>
              <a:t>forkJoin</a:t>
            </a:r>
            <a:r>
              <a:rPr lang="en-US" sz="2000" dirty="0"/>
              <a:t> • expand</a:t>
            </a:r>
          </a:p>
          <a:p>
            <a:endParaRPr lang="en-US" sz="2000" dirty="0" smtClean="0"/>
          </a:p>
          <a:p>
            <a:r>
              <a:rPr lang="en-US" sz="2000" b="1" dirty="0" smtClean="0"/>
              <a:t>Splitting </a:t>
            </a:r>
            <a:r>
              <a:rPr lang="en-US" sz="2000" b="1" dirty="0"/>
              <a:t>and grouping operators </a:t>
            </a:r>
            <a:endParaRPr lang="en-US" sz="2000" b="1" dirty="0" smtClean="0"/>
          </a:p>
          <a:p>
            <a:r>
              <a:rPr lang="en-US" sz="2000" dirty="0" smtClean="0"/>
              <a:t>• </a:t>
            </a:r>
            <a:r>
              <a:rPr lang="en-US" sz="2000" dirty="0" err="1"/>
              <a:t>groupBy</a:t>
            </a:r>
            <a:r>
              <a:rPr lang="en-US" sz="2000" dirty="0"/>
              <a:t> • window • </a:t>
            </a:r>
            <a:r>
              <a:rPr lang="en-US" sz="2000" dirty="0" smtClean="0"/>
              <a:t>partition</a:t>
            </a:r>
          </a:p>
          <a:p>
            <a:endParaRPr lang="en-US" sz="2000" dirty="0"/>
          </a:p>
          <a:p>
            <a:r>
              <a:rPr lang="en-US" sz="2000" b="1" dirty="0" smtClean="0"/>
              <a:t>Buffering </a:t>
            </a:r>
            <a:r>
              <a:rPr lang="en-US" sz="2000" b="1" dirty="0"/>
              <a:t>strategy operators </a:t>
            </a:r>
            <a:endParaRPr lang="en-US" sz="2000" b="1" dirty="0" smtClean="0"/>
          </a:p>
          <a:p>
            <a:r>
              <a:rPr lang="en-US" sz="2000" dirty="0" smtClean="0"/>
              <a:t>• </a:t>
            </a:r>
            <a:r>
              <a:rPr lang="en-US" sz="2000" dirty="0"/>
              <a:t>buffer • throttle • </a:t>
            </a:r>
            <a:r>
              <a:rPr lang="en-US" sz="2000" dirty="0" err="1"/>
              <a:t>debounce</a:t>
            </a:r>
            <a:r>
              <a:rPr lang="en-US" sz="2000" dirty="0"/>
              <a:t> • sample</a:t>
            </a:r>
          </a:p>
        </p:txBody>
      </p:sp>
    </p:spTree>
    <p:extLst>
      <p:ext uri="{BB962C8B-B14F-4D97-AF65-F5344CB8AC3E}">
        <p14:creationId xmlns:p14="http://schemas.microsoft.com/office/powerpoint/2010/main" val="4065768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angular 2 use observables?</a:t>
            </a:r>
            <a:endParaRPr lang="en-US" dirty="0"/>
          </a:p>
        </p:txBody>
      </p:sp>
      <p:sp>
        <p:nvSpPr>
          <p:cNvPr id="3" name="Rectangle 2"/>
          <p:cNvSpPr/>
          <p:nvPr/>
        </p:nvSpPr>
        <p:spPr>
          <a:xfrm>
            <a:off x="751840" y="1120676"/>
            <a:ext cx="7132320" cy="1477328"/>
          </a:xfrm>
          <a:prstGeom prst="rect">
            <a:avLst/>
          </a:prstGeom>
        </p:spPr>
        <p:txBody>
          <a:bodyPr wrap="square">
            <a:spAutoFit/>
          </a:bodyPr>
          <a:lstStyle/>
          <a:p>
            <a:r>
              <a:rPr lang="en-US" dirty="0"/>
              <a:t>Angular 2 currently uses </a:t>
            </a:r>
            <a:r>
              <a:rPr lang="en-US" dirty="0" err="1"/>
              <a:t>RxJs</a:t>
            </a:r>
            <a:r>
              <a:rPr lang="en-US" dirty="0"/>
              <a:t> Observables in two different ways:</a:t>
            </a:r>
          </a:p>
          <a:p>
            <a:endParaRPr lang="en-US" dirty="0"/>
          </a:p>
          <a:p>
            <a:pPr marL="285750" indent="-285750">
              <a:buFont typeface="Arial"/>
              <a:buChar char="•"/>
            </a:pPr>
            <a:r>
              <a:rPr lang="en-US" dirty="0"/>
              <a:t>as an internal implementation mechanism, to implement some of its core logic like </a:t>
            </a:r>
            <a:r>
              <a:rPr lang="en-US" dirty="0" err="1"/>
              <a:t>EventEmitter</a:t>
            </a:r>
            <a:endParaRPr lang="en-US" dirty="0"/>
          </a:p>
          <a:p>
            <a:pPr marL="285750" indent="-285750">
              <a:buFont typeface="Arial"/>
              <a:buChar char="•"/>
            </a:pPr>
            <a:r>
              <a:rPr lang="en-US" dirty="0"/>
              <a:t>as part of its public API, namely in Forms and the HTTP module</a:t>
            </a:r>
          </a:p>
        </p:txBody>
      </p:sp>
    </p:spTree>
    <p:extLst>
      <p:ext uri="{BB962C8B-B14F-4D97-AF65-F5344CB8AC3E}">
        <p14:creationId xmlns:p14="http://schemas.microsoft.com/office/powerpoint/2010/main" val="1156605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input box changes with </a:t>
            </a:r>
            <a:r>
              <a:rPr lang="en-US" dirty="0" err="1" smtClean="0"/>
              <a:t>rxjs</a:t>
            </a:r>
            <a:endParaRPr lang="en-US" dirty="0"/>
          </a:p>
        </p:txBody>
      </p:sp>
      <p:sp>
        <p:nvSpPr>
          <p:cNvPr id="5" name="Rectangle 4"/>
          <p:cNvSpPr/>
          <p:nvPr/>
        </p:nvSpPr>
        <p:spPr>
          <a:xfrm>
            <a:off x="528891" y="1047045"/>
            <a:ext cx="8351520" cy="5355313"/>
          </a:xfrm>
          <a:prstGeom prst="rect">
            <a:avLst/>
          </a:prstGeom>
        </p:spPr>
        <p:txBody>
          <a:bodyPr wrap="square">
            <a:spAutoFit/>
          </a:bodyPr>
          <a:lstStyle/>
          <a:p>
            <a:r>
              <a:rPr lang="en-US" dirty="0"/>
              <a:t>@Component({</a:t>
            </a:r>
            <a:br>
              <a:rPr lang="en-US" dirty="0"/>
            </a:br>
            <a:r>
              <a:rPr lang="en-US" dirty="0"/>
              <a:t>    </a:t>
            </a:r>
            <a:r>
              <a:rPr lang="en-US" b="1" dirty="0">
                <a:solidFill>
                  <a:srgbClr val="660E7A"/>
                </a:solidFill>
              </a:rPr>
              <a:t>selector</a:t>
            </a:r>
            <a:r>
              <a:rPr lang="en-US" dirty="0"/>
              <a:t>: </a:t>
            </a:r>
            <a:r>
              <a:rPr lang="en-US" b="1" dirty="0">
                <a:solidFill>
                  <a:srgbClr val="008000"/>
                </a:solidFill>
              </a:rPr>
              <a:t>'my-app'</a:t>
            </a:r>
            <a:r>
              <a:rPr lang="en-US" dirty="0"/>
              <a:t>,</a:t>
            </a:r>
            <a:br>
              <a:rPr lang="en-US" dirty="0"/>
            </a:br>
            <a:r>
              <a:rPr lang="en-US" dirty="0"/>
              <a:t>    </a:t>
            </a:r>
            <a:r>
              <a:rPr lang="en-US" b="1" dirty="0">
                <a:solidFill>
                  <a:srgbClr val="660E7A"/>
                </a:solidFill>
              </a:rPr>
              <a:t>template</a:t>
            </a:r>
            <a:r>
              <a:rPr lang="en-US" dirty="0"/>
              <a:t>: </a:t>
            </a:r>
            <a:r>
              <a:rPr lang="en-US" b="1" dirty="0">
                <a:solidFill>
                  <a:srgbClr val="008000"/>
                </a:solidFill>
              </a:rPr>
              <a:t>`&lt;input [</a:t>
            </a:r>
            <a:r>
              <a:rPr lang="en-US" b="1" dirty="0" err="1">
                <a:solidFill>
                  <a:srgbClr val="008000"/>
                </a:solidFill>
              </a:rPr>
              <a:t>formControl</a:t>
            </a:r>
            <a:r>
              <a:rPr lang="en-US" b="1" dirty="0">
                <a:solidFill>
                  <a:srgbClr val="008000"/>
                </a:solidFill>
              </a:rPr>
              <a:t>]="</a:t>
            </a:r>
            <a:r>
              <a:rPr lang="en-US" b="1" dirty="0" err="1">
                <a:solidFill>
                  <a:srgbClr val="660E7A"/>
                </a:solidFill>
              </a:rPr>
              <a:t>searchBox</a:t>
            </a:r>
            <a:r>
              <a:rPr lang="en-US" b="1" dirty="0">
                <a:solidFill>
                  <a:srgbClr val="008000"/>
                </a:solidFill>
              </a:rPr>
              <a:t>" /&gt;</a:t>
            </a:r>
            <a:br>
              <a:rPr lang="en-US" b="1" dirty="0">
                <a:solidFill>
                  <a:srgbClr val="008000"/>
                </a:solidFill>
              </a:rPr>
            </a:br>
            <a:r>
              <a:rPr lang="en-US" b="1" dirty="0">
                <a:solidFill>
                  <a:srgbClr val="008000"/>
                </a:solidFill>
              </a:rPr>
              <a:t>                {{</a:t>
            </a:r>
            <a:r>
              <a:rPr lang="en-US" b="1" dirty="0" err="1">
                <a:solidFill>
                  <a:srgbClr val="660E7A"/>
                </a:solidFill>
              </a:rPr>
              <a:t>searchResults</a:t>
            </a:r>
            <a:r>
              <a:rPr lang="en-US" b="1" dirty="0">
                <a:solidFill>
                  <a:srgbClr val="008000"/>
                </a:solidFill>
              </a:rPr>
              <a:t>}}</a:t>
            </a:r>
            <a:br>
              <a:rPr lang="en-US" b="1" dirty="0">
                <a:solidFill>
                  <a:srgbClr val="008000"/>
                </a:solidFill>
              </a:rPr>
            </a:br>
            <a:r>
              <a:rPr lang="en-US" b="1" dirty="0">
                <a:solidFill>
                  <a:srgbClr val="008000"/>
                </a:solidFill>
              </a:rPr>
              <a:t>              `</a:t>
            </a:r>
            <a:br>
              <a:rPr lang="en-US" b="1" dirty="0">
                <a:solidFill>
                  <a:srgbClr val="008000"/>
                </a:solidFill>
              </a:rPr>
            </a:br>
            <a:r>
              <a:rPr lang="en-US" dirty="0"/>
              <a:t>})</a:t>
            </a:r>
            <a:br>
              <a:rPr lang="en-US" dirty="0"/>
            </a:br>
            <a:r>
              <a:rPr lang="en-US" b="1" dirty="0">
                <a:solidFill>
                  <a:srgbClr val="000080"/>
                </a:solidFill>
              </a:rPr>
              <a:t>export class </a:t>
            </a:r>
            <a:r>
              <a:rPr lang="en-US" dirty="0"/>
              <a:t>App {</a:t>
            </a:r>
            <a:br>
              <a:rPr lang="en-US" dirty="0"/>
            </a:br>
            <a:r>
              <a:rPr lang="en-US" dirty="0"/>
              <a:t>    </a:t>
            </a:r>
            <a:r>
              <a:rPr lang="en-US" b="1" dirty="0" err="1">
                <a:solidFill>
                  <a:srgbClr val="660E7A"/>
                </a:solidFill>
              </a:rPr>
              <a:t>searchBox</a:t>
            </a:r>
            <a:r>
              <a:rPr lang="en-US" dirty="0"/>
              <a:t>: </a:t>
            </a:r>
            <a:r>
              <a:rPr lang="en-US" dirty="0" err="1"/>
              <a:t>FormControl</a:t>
            </a:r>
            <a:r>
              <a:rPr lang="en-US" dirty="0"/>
              <a:t> = </a:t>
            </a:r>
            <a:r>
              <a:rPr lang="en-US" b="1" dirty="0">
                <a:solidFill>
                  <a:srgbClr val="000080"/>
                </a:solidFill>
              </a:rPr>
              <a:t>new </a:t>
            </a:r>
            <a:r>
              <a:rPr lang="en-US" dirty="0" err="1"/>
              <a:t>FormControl</a:t>
            </a:r>
            <a:r>
              <a:rPr lang="en-US" dirty="0"/>
              <a:t>();</a:t>
            </a:r>
            <a:br>
              <a:rPr lang="en-US" dirty="0"/>
            </a:br>
            <a:r>
              <a:rPr lang="en-US" dirty="0"/>
              <a:t>    </a:t>
            </a:r>
            <a:r>
              <a:rPr lang="en-US" b="1" dirty="0" err="1">
                <a:solidFill>
                  <a:srgbClr val="660E7A"/>
                </a:solidFill>
              </a:rPr>
              <a:t>searchResults</a:t>
            </a:r>
            <a:r>
              <a:rPr lang="en-US" dirty="0"/>
              <a:t>: </a:t>
            </a:r>
            <a:r>
              <a:rPr lang="en-US" b="1" dirty="0">
                <a:solidFill>
                  <a:srgbClr val="000080"/>
                </a:solidFill>
              </a:rPr>
              <a:t>string</a:t>
            </a:r>
            <a:r>
              <a:rPr lang="en-US" dirty="0"/>
              <a:t>;</a:t>
            </a:r>
            <a:br>
              <a:rPr lang="en-US" dirty="0"/>
            </a:br>
            <a:r>
              <a:rPr lang="en-US" dirty="0"/>
              <a:t>    </a:t>
            </a:r>
            <a:br>
              <a:rPr lang="en-US" dirty="0"/>
            </a:br>
            <a:r>
              <a:rPr lang="en-US" dirty="0"/>
              <a:t>    </a:t>
            </a:r>
            <a:r>
              <a:rPr lang="en-US" b="1" dirty="0">
                <a:solidFill>
                  <a:srgbClr val="000080"/>
                </a:solidFill>
              </a:rPr>
              <a:t>constructor</a:t>
            </a:r>
            <a:r>
              <a:rPr lang="en-US" dirty="0"/>
              <a:t>(</a:t>
            </a:r>
            <a:r>
              <a:rPr lang="en-US" dirty="0" err="1"/>
              <a:t>httpService</a:t>
            </a:r>
            <a:r>
              <a:rPr lang="en-US" dirty="0"/>
              <a:t>: </a:t>
            </a:r>
            <a:r>
              <a:rPr lang="en-US" dirty="0" err="1"/>
              <a:t>HttpService</a:t>
            </a:r>
            <a:r>
              <a:rPr lang="en-US" dirty="0"/>
              <a:t>) {</a:t>
            </a:r>
            <a:br>
              <a:rPr lang="en-US" dirty="0"/>
            </a:br>
            <a:r>
              <a:rPr lang="en-US" dirty="0"/>
              <a:t>        </a:t>
            </a:r>
            <a:r>
              <a:rPr lang="en-US" b="1" dirty="0" err="1">
                <a:solidFill>
                  <a:srgbClr val="000080"/>
                </a:solidFill>
              </a:rPr>
              <a:t>this</a:t>
            </a:r>
            <a:r>
              <a:rPr lang="en-US" dirty="0" err="1"/>
              <a:t>.</a:t>
            </a:r>
            <a:r>
              <a:rPr lang="en-US" b="1" dirty="0" err="1">
                <a:solidFill>
                  <a:srgbClr val="660E7A"/>
                </a:solidFill>
              </a:rPr>
              <a:t>searchBox</a:t>
            </a:r>
            <a:r>
              <a:rPr lang="en-US" dirty="0" err="1"/>
              <a:t>.</a:t>
            </a:r>
            <a:r>
              <a:rPr lang="en-US" b="1" dirty="0" err="1">
                <a:solidFill>
                  <a:srgbClr val="660E7A"/>
                </a:solidFill>
              </a:rPr>
              <a:t>valueChanges</a:t>
            </a:r>
            <a:r>
              <a:rPr lang="en-US" b="1" dirty="0">
                <a:solidFill>
                  <a:srgbClr val="660E7A"/>
                </a:solidFill>
              </a:rPr>
              <a:t/>
            </a:r>
            <a:br>
              <a:rPr lang="en-US" b="1" dirty="0">
                <a:solidFill>
                  <a:srgbClr val="660E7A"/>
                </a:solidFill>
              </a:rPr>
            </a:br>
            <a:r>
              <a:rPr lang="en-US" b="1" dirty="0">
                <a:solidFill>
                  <a:srgbClr val="660E7A"/>
                </a:solidFill>
              </a:rPr>
              <a:t>            </a:t>
            </a:r>
            <a:r>
              <a:rPr lang="en-US" dirty="0"/>
              <a:t>.</a:t>
            </a:r>
            <a:r>
              <a:rPr lang="en-US" b="1" dirty="0" err="1">
                <a:solidFill>
                  <a:srgbClr val="660E7A"/>
                </a:solidFill>
              </a:rPr>
              <a:t>debounceTime</a:t>
            </a:r>
            <a:r>
              <a:rPr lang="en-US" dirty="0"/>
              <a:t>(</a:t>
            </a:r>
            <a:r>
              <a:rPr lang="en-US" dirty="0">
                <a:solidFill>
                  <a:srgbClr val="0000FF"/>
                </a:solidFill>
              </a:rPr>
              <a:t>500</a:t>
            </a:r>
            <a:r>
              <a:rPr lang="en-US" dirty="0"/>
              <a:t>)</a:t>
            </a:r>
            <a:br>
              <a:rPr lang="en-US" dirty="0"/>
            </a:br>
            <a:r>
              <a:rPr lang="en-US" dirty="0"/>
              <a:t>            .</a:t>
            </a:r>
            <a:r>
              <a:rPr lang="en-US" b="1" dirty="0" err="1">
                <a:solidFill>
                  <a:srgbClr val="660E7A"/>
                </a:solidFill>
              </a:rPr>
              <a:t>distinctUntilChanged</a:t>
            </a:r>
            <a:r>
              <a:rPr lang="en-US" dirty="0"/>
              <a:t>()</a:t>
            </a:r>
            <a:br>
              <a:rPr lang="en-US" dirty="0"/>
            </a:br>
            <a:r>
              <a:rPr lang="en-US" dirty="0"/>
              <a:t>            .</a:t>
            </a:r>
            <a:r>
              <a:rPr lang="en-US" b="1" dirty="0" err="1">
                <a:solidFill>
                  <a:srgbClr val="660E7A"/>
                </a:solidFill>
              </a:rPr>
              <a:t>switchMap</a:t>
            </a:r>
            <a:r>
              <a:rPr lang="en-US" dirty="0"/>
              <a:t>(data =&gt; </a:t>
            </a:r>
            <a:r>
              <a:rPr lang="en-US" b="1" dirty="0" err="1">
                <a:solidFill>
                  <a:srgbClr val="000080"/>
                </a:solidFill>
              </a:rPr>
              <a:t>this</a:t>
            </a:r>
            <a:r>
              <a:rPr lang="en-US" dirty="0" err="1"/>
              <a:t>.httpService.getListValues</a:t>
            </a:r>
            <a:r>
              <a:rPr lang="en-US" dirty="0"/>
              <a:t>(data))</a:t>
            </a:r>
            <a:br>
              <a:rPr lang="en-US" dirty="0"/>
            </a:br>
            <a:r>
              <a:rPr lang="en-US" dirty="0"/>
              <a:t>            .</a:t>
            </a:r>
            <a:r>
              <a:rPr lang="en-US" b="1" dirty="0"/>
              <a:t>subscribe</a:t>
            </a:r>
            <a:r>
              <a:rPr lang="en-US" dirty="0"/>
              <a:t>(res=&gt;</a:t>
            </a:r>
            <a:r>
              <a:rPr lang="en-US" b="1" dirty="0" err="1">
                <a:solidFill>
                  <a:srgbClr val="000080"/>
                </a:solidFill>
              </a:rPr>
              <a:t>this</a:t>
            </a:r>
            <a:r>
              <a:rPr lang="en-US" dirty="0" err="1"/>
              <a:t>.</a:t>
            </a:r>
            <a:r>
              <a:rPr lang="en-US" b="1" dirty="0" err="1">
                <a:solidFill>
                  <a:srgbClr val="660E7A"/>
                </a:solidFill>
              </a:rPr>
              <a:t>searchResults</a:t>
            </a:r>
            <a:r>
              <a:rPr lang="en-US" dirty="0"/>
              <a:t>=res,</a:t>
            </a:r>
            <a:br>
              <a:rPr lang="en-US" dirty="0"/>
            </a:br>
            <a:r>
              <a:rPr lang="en-US" dirty="0"/>
              <a:t>                    (err: Error) =&gt; </a:t>
            </a:r>
            <a:r>
              <a:rPr lang="en-US" b="1" i="1" dirty="0" err="1">
                <a:solidFill>
                  <a:srgbClr val="660E7A"/>
                </a:solidFill>
              </a:rPr>
              <a:t>console</a:t>
            </a:r>
            <a:r>
              <a:rPr lang="en-US" dirty="0" err="1"/>
              <a:t>.</a:t>
            </a:r>
            <a:r>
              <a:rPr lang="en-US" dirty="0" err="1">
                <a:solidFill>
                  <a:srgbClr val="7A7A43"/>
                </a:solidFill>
              </a:rPr>
              <a:t>log</a:t>
            </a:r>
            <a:r>
              <a:rPr lang="en-US" dirty="0"/>
              <a:t>(err));</a:t>
            </a:r>
            <a:br>
              <a:rPr lang="en-US" dirty="0"/>
            </a:br>
            <a:r>
              <a:rPr lang="en-US" dirty="0"/>
              <a:t>    }</a:t>
            </a:r>
            <a:br>
              <a:rPr lang="en-US" dirty="0"/>
            </a:br>
            <a:r>
              <a:rPr lang="en-US" dirty="0"/>
              <a:t>}</a:t>
            </a:r>
          </a:p>
        </p:txBody>
      </p:sp>
    </p:spTree>
    <p:extLst>
      <p:ext uri="{BB962C8B-B14F-4D97-AF65-F5344CB8AC3E}">
        <p14:creationId xmlns:p14="http://schemas.microsoft.com/office/powerpoint/2010/main" val="2760400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a:t>
            </a:r>
            <a:r>
              <a:rPr lang="en-US" dirty="0" err="1" smtClean="0"/>
              <a:t>async</a:t>
            </a:r>
            <a:r>
              <a:rPr lang="en-US" dirty="0" smtClean="0"/>
              <a:t> data with </a:t>
            </a:r>
            <a:r>
              <a:rPr lang="en-US" dirty="0" err="1" smtClean="0"/>
              <a:t>rxjs</a:t>
            </a:r>
            <a:endParaRPr lang="en-US" dirty="0"/>
          </a:p>
        </p:txBody>
      </p:sp>
      <p:sp>
        <p:nvSpPr>
          <p:cNvPr id="4" name="Rectangle 3"/>
          <p:cNvSpPr/>
          <p:nvPr/>
        </p:nvSpPr>
        <p:spPr>
          <a:xfrm>
            <a:off x="528320" y="1303219"/>
            <a:ext cx="7315200" cy="2308324"/>
          </a:xfrm>
          <a:prstGeom prst="rect">
            <a:avLst/>
          </a:prstGeom>
        </p:spPr>
        <p:txBody>
          <a:bodyPr wrap="square">
            <a:spAutoFit/>
          </a:bodyPr>
          <a:lstStyle/>
          <a:p>
            <a:r>
              <a:rPr lang="en-US" i="1" dirty="0">
                <a:solidFill>
                  <a:srgbClr val="808080"/>
                </a:solidFill>
              </a:rPr>
              <a:t>/* Get stock data somehow */</a:t>
            </a:r>
            <a:br>
              <a:rPr lang="en-US" i="1" dirty="0">
                <a:solidFill>
                  <a:srgbClr val="808080"/>
                </a:solidFill>
              </a:rPr>
            </a:br>
            <a:r>
              <a:rPr lang="en-US" b="1" dirty="0" err="1">
                <a:solidFill>
                  <a:srgbClr val="000080"/>
                </a:solidFill>
              </a:rPr>
              <a:t>const</a:t>
            </a:r>
            <a:r>
              <a:rPr lang="en-US" b="1" dirty="0">
                <a:solidFill>
                  <a:srgbClr val="000080"/>
                </a:solidFill>
              </a:rPr>
              <a:t> </a:t>
            </a:r>
            <a:r>
              <a:rPr lang="en-US" dirty="0">
                <a:solidFill>
                  <a:srgbClr val="458383"/>
                </a:solidFill>
              </a:rPr>
              <a:t>source </a:t>
            </a:r>
            <a:r>
              <a:rPr lang="en-US" dirty="0"/>
              <a:t>= </a:t>
            </a:r>
            <a:r>
              <a:rPr lang="en-US" dirty="0" err="1"/>
              <a:t>getAsyncStockData</a:t>
            </a:r>
            <a:r>
              <a:rPr lang="en-US" dirty="0"/>
              <a:t>();</a:t>
            </a:r>
            <a:br>
              <a:rPr lang="en-US" dirty="0"/>
            </a:br>
            <a:r>
              <a:rPr lang="en-US" dirty="0"/>
              <a:t/>
            </a:r>
            <a:br>
              <a:rPr lang="en-US" dirty="0"/>
            </a:br>
            <a:r>
              <a:rPr lang="en-US" b="1" dirty="0" err="1">
                <a:solidFill>
                  <a:srgbClr val="000080"/>
                </a:solidFill>
              </a:rPr>
              <a:t>const</a:t>
            </a:r>
            <a:r>
              <a:rPr lang="en-US" b="1" dirty="0">
                <a:solidFill>
                  <a:srgbClr val="000080"/>
                </a:solidFill>
              </a:rPr>
              <a:t> </a:t>
            </a:r>
            <a:r>
              <a:rPr lang="en-US" dirty="0">
                <a:solidFill>
                  <a:srgbClr val="458383"/>
                </a:solidFill>
              </a:rPr>
              <a:t>subscription </a:t>
            </a:r>
            <a:r>
              <a:rPr lang="en-US" dirty="0"/>
              <a:t>= </a:t>
            </a:r>
            <a:r>
              <a:rPr lang="en-US" dirty="0">
                <a:solidFill>
                  <a:srgbClr val="458383"/>
                </a:solidFill>
              </a:rPr>
              <a:t>source</a:t>
            </a:r>
            <a:br>
              <a:rPr lang="en-US" dirty="0">
                <a:solidFill>
                  <a:srgbClr val="458383"/>
                </a:solidFill>
              </a:rPr>
            </a:br>
            <a:r>
              <a:rPr lang="en-US" dirty="0">
                <a:solidFill>
                  <a:srgbClr val="458383"/>
                </a:solidFill>
              </a:rPr>
              <a:t>    </a:t>
            </a:r>
            <a:r>
              <a:rPr lang="en-US" dirty="0"/>
              <a:t>.</a:t>
            </a:r>
            <a:r>
              <a:rPr lang="en-US" b="1" dirty="0">
                <a:solidFill>
                  <a:srgbClr val="660E7A"/>
                </a:solidFill>
              </a:rPr>
              <a:t>filter</a:t>
            </a:r>
            <a:r>
              <a:rPr lang="en-US" dirty="0"/>
              <a:t>(quote =&gt; </a:t>
            </a:r>
            <a:r>
              <a:rPr lang="en-US" dirty="0" err="1"/>
              <a:t>quote.price</a:t>
            </a:r>
            <a:r>
              <a:rPr lang="en-US" dirty="0"/>
              <a:t> &gt; </a:t>
            </a:r>
            <a:r>
              <a:rPr lang="en-US" dirty="0">
                <a:solidFill>
                  <a:srgbClr val="0000FF"/>
                </a:solidFill>
              </a:rPr>
              <a:t>30</a:t>
            </a:r>
            <a:r>
              <a:rPr lang="en-US" dirty="0"/>
              <a:t>)</a:t>
            </a:r>
            <a:br>
              <a:rPr lang="en-US" dirty="0"/>
            </a:br>
            <a:r>
              <a:rPr lang="en-US" dirty="0"/>
              <a:t>    .</a:t>
            </a:r>
            <a:r>
              <a:rPr lang="en-US" dirty="0">
                <a:solidFill>
                  <a:srgbClr val="7A7A43"/>
                </a:solidFill>
              </a:rPr>
              <a:t>map</a:t>
            </a:r>
            <a:r>
              <a:rPr lang="en-US" dirty="0"/>
              <a:t>(quote =&gt; </a:t>
            </a:r>
            <a:r>
              <a:rPr lang="en-US" dirty="0" err="1"/>
              <a:t>quote.price</a:t>
            </a:r>
            <a:r>
              <a:rPr lang="en-US" dirty="0"/>
              <a:t>)</a:t>
            </a:r>
            <a:br>
              <a:rPr lang="en-US" dirty="0"/>
            </a:br>
            <a:r>
              <a:rPr lang="en-US" dirty="0"/>
              <a:t>    .</a:t>
            </a:r>
            <a:r>
              <a:rPr lang="en-US" i="1" dirty="0" err="1">
                <a:solidFill>
                  <a:srgbClr val="660E7A"/>
                </a:solidFill>
              </a:rPr>
              <a:t>forEach</a:t>
            </a:r>
            <a:r>
              <a:rPr lang="en-US" dirty="0"/>
              <a:t>(price =&gt; </a:t>
            </a:r>
            <a:r>
              <a:rPr lang="en-US" b="1" i="1" dirty="0" err="1">
                <a:solidFill>
                  <a:srgbClr val="660E7A"/>
                </a:solidFill>
              </a:rPr>
              <a:t>console</a:t>
            </a:r>
            <a:r>
              <a:rPr lang="en-US" dirty="0" err="1"/>
              <a:t>.</a:t>
            </a:r>
            <a:r>
              <a:rPr lang="en-US" dirty="0" err="1">
                <a:solidFill>
                  <a:srgbClr val="7A7A43"/>
                </a:solidFill>
              </a:rPr>
              <a:t>log</a:t>
            </a:r>
            <a:r>
              <a:rPr lang="en-US" dirty="0" smtClean="0"/>
              <a:t>(</a:t>
            </a:r>
            <a:r>
              <a:rPr lang="en-US" b="1" dirty="0" smtClean="0">
                <a:solidFill>
                  <a:srgbClr val="008000"/>
                </a:solidFill>
              </a:rPr>
              <a:t>`</a:t>
            </a:r>
            <a:r>
              <a:rPr lang="en-US" b="1" dirty="0">
                <a:solidFill>
                  <a:srgbClr val="008000"/>
                </a:solidFill>
              </a:rPr>
              <a:t>Prices higher than $30: </a:t>
            </a:r>
            <a:r>
              <a:rPr lang="en-US" dirty="0"/>
              <a:t>${price}</a:t>
            </a:r>
            <a:r>
              <a:rPr lang="en-US" b="1" dirty="0">
                <a:solidFill>
                  <a:srgbClr val="008000"/>
                </a:solidFill>
              </a:rPr>
              <a:t>`</a:t>
            </a:r>
            <a:r>
              <a:rPr lang="en-US" dirty="0"/>
              <a:t>);</a:t>
            </a:r>
            <a:br>
              <a:rPr lang="en-US" dirty="0"/>
            </a:br>
            <a:endParaRPr lang="en-US" dirty="0"/>
          </a:p>
        </p:txBody>
      </p:sp>
    </p:spTree>
    <p:extLst>
      <p:ext uri="{BB962C8B-B14F-4D97-AF65-F5344CB8AC3E}">
        <p14:creationId xmlns:p14="http://schemas.microsoft.com/office/powerpoint/2010/main" val="3958087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a:t>
            </a:r>
            <a:r>
              <a:rPr lang="en-US" dirty="0" err="1" smtClean="0"/>
              <a:t>async</a:t>
            </a:r>
            <a:r>
              <a:rPr lang="en-US" dirty="0" smtClean="0"/>
              <a:t> data with </a:t>
            </a:r>
            <a:r>
              <a:rPr lang="en-US" dirty="0" err="1" smtClean="0"/>
              <a:t>rxjs</a:t>
            </a:r>
            <a:endParaRPr lang="en-US" dirty="0"/>
          </a:p>
        </p:txBody>
      </p:sp>
      <p:sp>
        <p:nvSpPr>
          <p:cNvPr id="3" name="Rectangle 2"/>
          <p:cNvSpPr/>
          <p:nvPr/>
        </p:nvSpPr>
        <p:spPr>
          <a:xfrm>
            <a:off x="660400" y="867749"/>
            <a:ext cx="8361680" cy="5632312"/>
          </a:xfrm>
          <a:prstGeom prst="rect">
            <a:avLst/>
          </a:prstGeom>
        </p:spPr>
        <p:txBody>
          <a:bodyPr wrap="square">
            <a:spAutoFit/>
          </a:bodyPr>
          <a:lstStyle/>
          <a:p>
            <a:r>
              <a:rPr lang="en-US" i="1" dirty="0">
                <a:solidFill>
                  <a:srgbClr val="808080"/>
                </a:solidFill>
              </a:rPr>
              <a:t>// Listen to </a:t>
            </a:r>
            <a:r>
              <a:rPr lang="en-US" i="1" dirty="0" err="1">
                <a:solidFill>
                  <a:srgbClr val="808080"/>
                </a:solidFill>
              </a:rPr>
              <a:t>keypresses</a:t>
            </a:r>
            <a:r>
              <a:rPr lang="en-US" i="1" dirty="0">
                <a:solidFill>
                  <a:srgbClr val="808080"/>
                </a:solidFill>
              </a:rPr>
              <a:t> on input</a:t>
            </a:r>
            <a:br>
              <a:rPr lang="en-US" i="1" dirty="0">
                <a:solidFill>
                  <a:srgbClr val="808080"/>
                </a:solidFill>
              </a:rPr>
            </a:br>
            <a:r>
              <a:rPr lang="en-US" dirty="0" err="1" smtClean="0"/>
              <a:t>Observable.fromEvent</a:t>
            </a:r>
            <a:r>
              <a:rPr lang="en-US" dirty="0"/>
              <a:t>(</a:t>
            </a:r>
            <a:r>
              <a:rPr lang="en-US" dirty="0" err="1"/>
              <a:t>searchInput</a:t>
            </a:r>
            <a:r>
              <a:rPr lang="en-US" dirty="0"/>
              <a:t>, </a:t>
            </a:r>
            <a:r>
              <a:rPr lang="en-US" b="1" dirty="0" smtClean="0">
                <a:solidFill>
                  <a:srgbClr val="008000"/>
                </a:solidFill>
              </a:rPr>
              <a:t>'</a:t>
            </a:r>
            <a:r>
              <a:rPr lang="en-US" b="1" dirty="0" err="1" smtClean="0">
                <a:solidFill>
                  <a:srgbClr val="008000"/>
                </a:solidFill>
              </a:rPr>
              <a:t>keyup</a:t>
            </a:r>
            <a:r>
              <a:rPr lang="en-US" b="1" dirty="0" smtClean="0">
                <a:solidFill>
                  <a:srgbClr val="008000"/>
                </a:solidFill>
              </a:rPr>
              <a:t>'</a:t>
            </a:r>
            <a:r>
              <a:rPr lang="en-US" dirty="0" smtClean="0"/>
              <a:t>)</a:t>
            </a:r>
            <a:r>
              <a:rPr lang="en-US" dirty="0"/>
              <a:t/>
            </a:r>
            <a:br>
              <a:rPr lang="en-US" dirty="0"/>
            </a:br>
            <a:r>
              <a:rPr lang="en-US" i="1" dirty="0">
                <a:solidFill>
                  <a:srgbClr val="808080"/>
                </a:solidFill>
              </a:rPr>
              <a:t>// Get the value of the input</a:t>
            </a:r>
            <a:br>
              <a:rPr lang="en-US" i="1" dirty="0">
                <a:solidFill>
                  <a:srgbClr val="808080"/>
                </a:solidFill>
              </a:rPr>
            </a:br>
            <a:r>
              <a:rPr lang="en-US" i="1" dirty="0">
                <a:solidFill>
                  <a:srgbClr val="808080"/>
                </a:solidFill>
              </a:rPr>
              <a:t>    </a:t>
            </a:r>
            <a:r>
              <a:rPr lang="en-US" dirty="0"/>
              <a:t>.map(event =&gt; </a:t>
            </a:r>
            <a:r>
              <a:rPr lang="en-US" dirty="0" err="1" smtClean="0"/>
              <a:t>event.target.</a:t>
            </a:r>
            <a:r>
              <a:rPr lang="en-US" b="1" dirty="0" err="1" smtClean="0">
                <a:solidFill>
                  <a:srgbClr val="660E7A"/>
                </a:solidFill>
              </a:rPr>
              <a:t>value</a:t>
            </a:r>
            <a:r>
              <a:rPr lang="en-US" dirty="0"/>
              <a:t>)</a:t>
            </a:r>
            <a:br>
              <a:rPr lang="en-US" dirty="0"/>
            </a:br>
            <a:r>
              <a:rPr lang="en-US" dirty="0"/>
              <a:t>    </a:t>
            </a:r>
            <a:r>
              <a:rPr lang="en-US" i="1" dirty="0">
                <a:solidFill>
                  <a:srgbClr val="808080"/>
                </a:solidFill>
              </a:rPr>
              <a:t>// Only pass through values with 3 or more characters</a:t>
            </a:r>
            <a:br>
              <a:rPr lang="en-US" i="1" dirty="0">
                <a:solidFill>
                  <a:srgbClr val="808080"/>
                </a:solidFill>
              </a:rPr>
            </a:br>
            <a:r>
              <a:rPr lang="en-US" i="1" dirty="0">
                <a:solidFill>
                  <a:srgbClr val="808080"/>
                </a:solidFill>
              </a:rPr>
              <a:t>    </a:t>
            </a:r>
            <a:r>
              <a:rPr lang="en-US" dirty="0"/>
              <a:t>.filter(value =&gt; </a:t>
            </a:r>
            <a:r>
              <a:rPr lang="en-US" dirty="0" err="1"/>
              <a:t>value.</a:t>
            </a:r>
            <a:r>
              <a:rPr lang="en-US" b="1" dirty="0" err="1">
                <a:solidFill>
                  <a:srgbClr val="660E7A"/>
                </a:solidFill>
              </a:rPr>
              <a:t>length</a:t>
            </a:r>
            <a:r>
              <a:rPr lang="en-US" b="1" dirty="0">
                <a:solidFill>
                  <a:srgbClr val="660E7A"/>
                </a:solidFill>
              </a:rPr>
              <a:t> </a:t>
            </a:r>
            <a:r>
              <a:rPr lang="en-US" dirty="0"/>
              <a:t>&gt; </a:t>
            </a:r>
            <a:r>
              <a:rPr lang="en-US" dirty="0">
                <a:solidFill>
                  <a:srgbClr val="0000FF"/>
                </a:solidFill>
              </a:rPr>
              <a:t>2</a:t>
            </a:r>
            <a:r>
              <a:rPr lang="en-US" dirty="0"/>
              <a:t>)</a:t>
            </a:r>
            <a:br>
              <a:rPr lang="en-US" dirty="0"/>
            </a:br>
            <a:r>
              <a:rPr lang="en-US" dirty="0"/>
              <a:t>    </a:t>
            </a:r>
            <a:r>
              <a:rPr lang="en-US" i="1" dirty="0">
                <a:solidFill>
                  <a:srgbClr val="808080"/>
                </a:solidFill>
              </a:rPr>
              <a:t>// As </a:t>
            </a:r>
            <a:r>
              <a:rPr lang="en-US" i="1" dirty="0" err="1">
                <a:solidFill>
                  <a:srgbClr val="808080"/>
                </a:solidFill>
              </a:rPr>
              <a:t>keypresses</a:t>
            </a:r>
            <a:r>
              <a:rPr lang="en-US" i="1" dirty="0">
                <a:solidFill>
                  <a:srgbClr val="808080"/>
                </a:solidFill>
              </a:rPr>
              <a:t> does not necessarily change the value of the input</a:t>
            </a:r>
            <a:br>
              <a:rPr lang="en-US" i="1" dirty="0">
                <a:solidFill>
                  <a:srgbClr val="808080"/>
                </a:solidFill>
              </a:rPr>
            </a:br>
            <a:r>
              <a:rPr lang="en-US" i="1" dirty="0">
                <a:solidFill>
                  <a:srgbClr val="808080"/>
                </a:solidFill>
              </a:rPr>
              <a:t>    // make sure we only move on when the value has changed</a:t>
            </a:r>
            <a:br>
              <a:rPr lang="en-US" i="1" dirty="0">
                <a:solidFill>
                  <a:srgbClr val="808080"/>
                </a:solidFill>
              </a:rPr>
            </a:br>
            <a:r>
              <a:rPr lang="en-US" i="1" dirty="0">
                <a:solidFill>
                  <a:srgbClr val="808080"/>
                </a:solidFill>
              </a:rPr>
              <a:t>    </a:t>
            </a:r>
            <a:r>
              <a:rPr lang="en-US" dirty="0"/>
              <a:t>.</a:t>
            </a:r>
            <a:r>
              <a:rPr lang="en-US" dirty="0" err="1"/>
              <a:t>distinctUntilChanged</a:t>
            </a:r>
            <a:r>
              <a:rPr lang="en-US" dirty="0"/>
              <a:t>()</a:t>
            </a:r>
            <a:br>
              <a:rPr lang="en-US" dirty="0"/>
            </a:br>
            <a:r>
              <a:rPr lang="en-US" dirty="0"/>
              <a:t>    </a:t>
            </a:r>
            <a:r>
              <a:rPr lang="en-US" i="1" dirty="0">
                <a:solidFill>
                  <a:srgbClr val="808080"/>
                </a:solidFill>
              </a:rPr>
              <a:t>// Only move on with latest </a:t>
            </a:r>
            <a:r>
              <a:rPr lang="en-US" i="1" dirty="0" err="1">
                <a:solidFill>
                  <a:srgbClr val="808080"/>
                </a:solidFill>
              </a:rPr>
              <a:t>keypress</a:t>
            </a:r>
            <a:r>
              <a:rPr lang="en-US" i="1" dirty="0">
                <a:solidFill>
                  <a:srgbClr val="808080"/>
                </a:solidFill>
              </a:rPr>
              <a:t> with 500 </a:t>
            </a:r>
            <a:r>
              <a:rPr lang="en-US" i="1" dirty="0" err="1">
                <a:solidFill>
                  <a:srgbClr val="808080"/>
                </a:solidFill>
              </a:rPr>
              <a:t>ms</a:t>
            </a:r>
            <a:r>
              <a:rPr lang="en-US" i="1" dirty="0">
                <a:solidFill>
                  <a:srgbClr val="808080"/>
                </a:solidFill>
              </a:rPr>
              <a:t> interval</a:t>
            </a:r>
            <a:br>
              <a:rPr lang="en-US" i="1" dirty="0">
                <a:solidFill>
                  <a:srgbClr val="808080"/>
                </a:solidFill>
              </a:rPr>
            </a:br>
            <a:r>
              <a:rPr lang="en-US" i="1" dirty="0">
                <a:solidFill>
                  <a:srgbClr val="808080"/>
                </a:solidFill>
              </a:rPr>
              <a:t>    </a:t>
            </a:r>
            <a:r>
              <a:rPr lang="en-US" dirty="0"/>
              <a:t>.</a:t>
            </a:r>
            <a:r>
              <a:rPr lang="en-US" dirty="0" err="1" smtClean="0"/>
              <a:t>debounceTime</a:t>
            </a:r>
            <a:r>
              <a:rPr lang="en-US" dirty="0" smtClean="0"/>
              <a:t>(</a:t>
            </a:r>
            <a:r>
              <a:rPr lang="en-US" dirty="0" smtClean="0">
                <a:solidFill>
                  <a:srgbClr val="0000FF"/>
                </a:solidFill>
              </a:rPr>
              <a:t>500</a:t>
            </a:r>
            <a:r>
              <a:rPr lang="en-US" dirty="0"/>
              <a:t>)</a:t>
            </a:r>
            <a:br>
              <a:rPr lang="en-US" dirty="0"/>
            </a:br>
            <a:r>
              <a:rPr lang="en-US" dirty="0"/>
              <a:t>    </a:t>
            </a:r>
            <a:r>
              <a:rPr lang="en-US" i="1" dirty="0">
                <a:solidFill>
                  <a:srgbClr val="808080"/>
                </a:solidFill>
              </a:rPr>
              <a:t>// Send search request, retry 3 times on fail and return request. Since we</a:t>
            </a:r>
            <a:br>
              <a:rPr lang="en-US" i="1" dirty="0">
                <a:solidFill>
                  <a:srgbClr val="808080"/>
                </a:solidFill>
              </a:rPr>
            </a:br>
            <a:r>
              <a:rPr lang="en-US" i="1" dirty="0">
                <a:solidFill>
                  <a:srgbClr val="808080"/>
                </a:solidFill>
              </a:rPr>
              <a:t>    // return a request observable we need to use </a:t>
            </a:r>
            <a:r>
              <a:rPr lang="en-US" i="1" dirty="0" err="1">
                <a:solidFill>
                  <a:srgbClr val="808080"/>
                </a:solidFill>
              </a:rPr>
              <a:t>flatMap</a:t>
            </a:r>
            <a:r>
              <a:rPr lang="en-US" i="1" dirty="0">
                <a:solidFill>
                  <a:srgbClr val="808080"/>
                </a:solidFill>
              </a:rPr>
              <a:t> to extract the actual value</a:t>
            </a:r>
            <a:br>
              <a:rPr lang="en-US" i="1" dirty="0">
                <a:solidFill>
                  <a:srgbClr val="808080"/>
                </a:solidFill>
              </a:rPr>
            </a:br>
            <a:r>
              <a:rPr lang="en-US" i="1" dirty="0">
                <a:solidFill>
                  <a:srgbClr val="808080"/>
                </a:solidFill>
              </a:rPr>
              <a:t>    </a:t>
            </a:r>
            <a:r>
              <a:rPr lang="en-US" dirty="0"/>
              <a:t>.</a:t>
            </a:r>
            <a:r>
              <a:rPr lang="en-US" dirty="0" err="1"/>
              <a:t>flatMap</a:t>
            </a:r>
            <a:r>
              <a:rPr lang="en-US" dirty="0"/>
              <a:t>(value =&gt; </a:t>
            </a:r>
            <a:r>
              <a:rPr lang="en-US" dirty="0" err="1" smtClean="0"/>
              <a:t>this.http.get</a:t>
            </a:r>
            <a:r>
              <a:rPr lang="en-US" dirty="0" smtClean="0"/>
              <a:t>(</a:t>
            </a:r>
            <a:r>
              <a:rPr lang="en-US" b="1" dirty="0">
                <a:solidFill>
                  <a:srgbClr val="008000"/>
                </a:solidFill>
              </a:rPr>
              <a:t>`/</a:t>
            </a:r>
            <a:r>
              <a:rPr lang="en-US" b="1" dirty="0" err="1">
                <a:solidFill>
                  <a:srgbClr val="008000"/>
                </a:solidFill>
              </a:rPr>
              <a:t>api</a:t>
            </a:r>
            <a:r>
              <a:rPr lang="en-US" b="1" dirty="0">
                <a:solidFill>
                  <a:srgbClr val="008000"/>
                </a:solidFill>
              </a:rPr>
              <a:t>/</a:t>
            </a:r>
            <a:r>
              <a:rPr lang="en-US" b="1" dirty="0" err="1">
                <a:solidFill>
                  <a:srgbClr val="008000"/>
                </a:solidFill>
              </a:rPr>
              <a:t>items?query</a:t>
            </a:r>
            <a:r>
              <a:rPr lang="en-US" b="1" dirty="0">
                <a:solidFill>
                  <a:srgbClr val="008000"/>
                </a:solidFill>
              </a:rPr>
              <a:t>=</a:t>
            </a:r>
            <a:r>
              <a:rPr lang="en-US" dirty="0"/>
              <a:t>${value}</a:t>
            </a:r>
            <a:r>
              <a:rPr lang="en-US" b="1" dirty="0">
                <a:solidFill>
                  <a:srgbClr val="008000"/>
                </a:solidFill>
              </a:rPr>
              <a:t>`</a:t>
            </a:r>
            <a:r>
              <a:rPr lang="en-US" dirty="0"/>
              <a:t>).retry(</a:t>
            </a:r>
            <a:r>
              <a:rPr lang="en-US" dirty="0">
                <a:solidFill>
                  <a:srgbClr val="0000FF"/>
                </a:solidFill>
              </a:rPr>
              <a:t>3</a:t>
            </a:r>
            <a:r>
              <a:rPr lang="en-US" dirty="0"/>
              <a:t>))</a:t>
            </a:r>
            <a:br>
              <a:rPr lang="en-US" dirty="0"/>
            </a:br>
            <a:r>
              <a:rPr lang="en-US" dirty="0"/>
              <a:t>    </a:t>
            </a:r>
            <a:r>
              <a:rPr lang="en-US" i="1" dirty="0">
                <a:solidFill>
                  <a:srgbClr val="808080"/>
                </a:solidFill>
              </a:rPr>
              <a:t>// Extract the data of the response</a:t>
            </a:r>
            <a:br>
              <a:rPr lang="en-US" i="1" dirty="0">
                <a:solidFill>
                  <a:srgbClr val="808080"/>
                </a:solidFill>
              </a:rPr>
            </a:br>
            <a:r>
              <a:rPr lang="en-US" i="1" dirty="0">
                <a:solidFill>
                  <a:srgbClr val="808080"/>
                </a:solidFill>
              </a:rPr>
              <a:t>    </a:t>
            </a:r>
            <a:r>
              <a:rPr lang="en-US" dirty="0"/>
              <a:t>.map(response =&gt; </a:t>
            </a:r>
            <a:r>
              <a:rPr lang="en-US" dirty="0" err="1"/>
              <a:t>response.</a:t>
            </a:r>
            <a:r>
              <a:rPr lang="en-US" b="1" dirty="0" err="1">
                <a:solidFill>
                  <a:srgbClr val="660E7A"/>
                </a:solidFill>
              </a:rPr>
              <a:t>data</a:t>
            </a:r>
            <a:r>
              <a:rPr lang="en-US" dirty="0"/>
              <a:t>)</a:t>
            </a:r>
            <a:br>
              <a:rPr lang="en-US" dirty="0"/>
            </a:br>
            <a:r>
              <a:rPr lang="en-US" dirty="0"/>
              <a:t>    </a:t>
            </a:r>
            <a:r>
              <a:rPr lang="en-US" i="1" dirty="0">
                <a:solidFill>
                  <a:srgbClr val="808080"/>
                </a:solidFill>
              </a:rPr>
              <a:t>// Render the items</a:t>
            </a:r>
            <a:br>
              <a:rPr lang="en-US" i="1" dirty="0">
                <a:solidFill>
                  <a:srgbClr val="808080"/>
                </a:solidFill>
              </a:rPr>
            </a:br>
            <a:r>
              <a:rPr lang="en-US" i="1" dirty="0">
                <a:solidFill>
                  <a:srgbClr val="808080"/>
                </a:solidFill>
              </a:rPr>
              <a:t>    </a:t>
            </a:r>
            <a:r>
              <a:rPr lang="en-US" dirty="0"/>
              <a:t>.</a:t>
            </a:r>
            <a:r>
              <a:rPr lang="en-US" dirty="0" err="1"/>
              <a:t>forEach</a:t>
            </a:r>
            <a:r>
              <a:rPr lang="en-US" dirty="0"/>
              <a:t>(items =&gt; </a:t>
            </a:r>
            <a:r>
              <a:rPr lang="en-US" dirty="0" err="1"/>
              <a:t>renderItems</a:t>
            </a:r>
            <a:r>
              <a:rPr lang="en-US" dirty="0"/>
              <a:t>(items))</a:t>
            </a:r>
            <a:br>
              <a:rPr lang="en-US" dirty="0"/>
            </a:br>
            <a:r>
              <a:rPr lang="en-US" dirty="0"/>
              <a:t>    </a:t>
            </a:r>
            <a:r>
              <a:rPr lang="en-US" i="1" dirty="0">
                <a:solidFill>
                  <a:srgbClr val="808080"/>
                </a:solidFill>
              </a:rPr>
              <a:t>// If something fails show error</a:t>
            </a:r>
            <a:br>
              <a:rPr lang="en-US" i="1" dirty="0">
                <a:solidFill>
                  <a:srgbClr val="808080"/>
                </a:solidFill>
              </a:rPr>
            </a:br>
            <a:r>
              <a:rPr lang="en-US" i="1" dirty="0">
                <a:solidFill>
                  <a:srgbClr val="808080"/>
                </a:solidFill>
              </a:rPr>
              <a:t>    </a:t>
            </a:r>
            <a:r>
              <a:rPr lang="en-US" dirty="0"/>
              <a:t>.catch(err =&gt; </a:t>
            </a:r>
            <a:r>
              <a:rPr lang="en-US" dirty="0" err="1"/>
              <a:t>renderError</a:t>
            </a:r>
            <a:r>
              <a:rPr lang="en-US" dirty="0"/>
              <a:t>(</a:t>
            </a:r>
            <a:r>
              <a:rPr lang="en-US" dirty="0" err="1"/>
              <a:t>err.</a:t>
            </a:r>
            <a:r>
              <a:rPr lang="en-US" b="1" dirty="0" err="1">
                <a:solidFill>
                  <a:srgbClr val="660E7A"/>
                </a:solidFill>
              </a:rPr>
              <a:t>message</a:t>
            </a:r>
            <a:r>
              <a:rPr lang="en-US" dirty="0"/>
              <a:t>))</a:t>
            </a:r>
          </a:p>
        </p:txBody>
      </p:sp>
    </p:spTree>
    <p:extLst>
      <p:ext uri="{BB962C8B-B14F-4D97-AF65-F5344CB8AC3E}">
        <p14:creationId xmlns:p14="http://schemas.microsoft.com/office/powerpoint/2010/main" val="1237912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74040"/>
            <a:ext cx="9144000" cy="4658061"/>
          </a:xfrm>
          <a:prstGeom prst="rect">
            <a:avLst/>
          </a:prstGeom>
        </p:spPr>
      </p:pic>
    </p:spTree>
    <p:extLst>
      <p:ext uri="{BB962C8B-B14F-4D97-AF65-F5344CB8AC3E}">
        <p14:creationId xmlns:p14="http://schemas.microsoft.com/office/powerpoint/2010/main" val="323827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2439" y="369908"/>
            <a:ext cx="8261979" cy="5218092"/>
          </a:xfrm>
          <a:prstGeom prst="rect">
            <a:avLst/>
          </a:prstGeom>
        </p:spPr>
      </p:pic>
    </p:spTree>
    <p:extLst>
      <p:ext uri="{BB962C8B-B14F-4D97-AF65-F5344CB8AC3E}">
        <p14:creationId xmlns:p14="http://schemas.microsoft.com/office/powerpoint/2010/main" val="1056735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and subscribe observable </a:t>
            </a:r>
            <a:endParaRPr lang="en-US" dirty="0"/>
          </a:p>
        </p:txBody>
      </p:sp>
      <p:sp>
        <p:nvSpPr>
          <p:cNvPr id="4" name="Rectangle 3"/>
          <p:cNvSpPr/>
          <p:nvPr/>
        </p:nvSpPr>
        <p:spPr>
          <a:xfrm>
            <a:off x="883920" y="1206976"/>
            <a:ext cx="6949440" cy="5632312"/>
          </a:xfrm>
          <a:prstGeom prst="rect">
            <a:avLst/>
          </a:prstGeom>
        </p:spPr>
        <p:txBody>
          <a:bodyPr wrap="square">
            <a:spAutoFit/>
          </a:bodyPr>
          <a:lstStyle/>
          <a:p>
            <a:r>
              <a:rPr lang="en-US" b="1" dirty="0" err="1">
                <a:solidFill>
                  <a:srgbClr val="000080"/>
                </a:solidFill>
              </a:rPr>
              <a:t>var</a:t>
            </a:r>
            <a:r>
              <a:rPr lang="en-US" b="1" dirty="0">
                <a:solidFill>
                  <a:srgbClr val="000080"/>
                </a:solidFill>
              </a:rPr>
              <a:t> </a:t>
            </a:r>
            <a:r>
              <a:rPr lang="en-US" dirty="0">
                <a:solidFill>
                  <a:srgbClr val="458383"/>
                </a:solidFill>
              </a:rPr>
              <a:t>observable </a:t>
            </a:r>
            <a:r>
              <a:rPr lang="en-US" dirty="0"/>
              <a:t>= </a:t>
            </a:r>
            <a:r>
              <a:rPr lang="en-US" dirty="0" err="1" smtClean="0"/>
              <a:t>Observable.create</a:t>
            </a:r>
            <a:r>
              <a:rPr lang="en-US" dirty="0"/>
              <a:t>(</a:t>
            </a:r>
            <a:r>
              <a:rPr lang="en-US" b="1" dirty="0">
                <a:solidFill>
                  <a:srgbClr val="000080"/>
                </a:solidFill>
              </a:rPr>
              <a:t>function </a:t>
            </a:r>
            <a:r>
              <a:rPr lang="en-US" dirty="0"/>
              <a:t>(observer) {</a:t>
            </a:r>
            <a:br>
              <a:rPr lang="en-US" dirty="0"/>
            </a:br>
            <a:r>
              <a:rPr lang="en-US" dirty="0"/>
              <a:t>    </a:t>
            </a:r>
            <a:r>
              <a:rPr lang="en-US" dirty="0" err="1" smtClean="0"/>
              <a:t>observer.next</a:t>
            </a:r>
            <a:r>
              <a:rPr lang="en-US" dirty="0"/>
              <a:t>(</a:t>
            </a:r>
            <a:r>
              <a:rPr lang="en-US" dirty="0">
                <a:solidFill>
                  <a:srgbClr val="0000FF"/>
                </a:solidFill>
              </a:rPr>
              <a:t>42</a:t>
            </a:r>
            <a:r>
              <a:rPr lang="en-US" dirty="0"/>
              <a:t>);</a:t>
            </a:r>
            <a:br>
              <a:rPr lang="en-US" dirty="0"/>
            </a:br>
            <a:r>
              <a:rPr lang="en-US" dirty="0"/>
              <a:t> </a:t>
            </a:r>
            <a:r>
              <a:rPr lang="en-US" dirty="0" smtClean="0"/>
              <a:t>   </a:t>
            </a:r>
            <a:r>
              <a:rPr lang="en-US" dirty="0" err="1"/>
              <a:t>observer.next</a:t>
            </a:r>
            <a:r>
              <a:rPr lang="en-US" dirty="0"/>
              <a:t>(</a:t>
            </a:r>
            <a:r>
              <a:rPr lang="en-US" dirty="0">
                <a:solidFill>
                  <a:srgbClr val="0000FF"/>
                </a:solidFill>
              </a:rPr>
              <a:t>42</a:t>
            </a:r>
            <a:r>
              <a:rPr lang="en-US" dirty="0"/>
              <a:t>);</a:t>
            </a:r>
            <a:br>
              <a:rPr lang="en-US" dirty="0"/>
            </a:br>
            <a:r>
              <a:rPr lang="en-US" dirty="0" smtClean="0"/>
              <a:t>    </a:t>
            </a:r>
            <a:r>
              <a:rPr lang="en-US" dirty="0" err="1" smtClean="0"/>
              <a:t>observer.complete</a:t>
            </a:r>
            <a:r>
              <a:rPr lang="en-US" dirty="0" smtClean="0"/>
              <a:t>(</a:t>
            </a:r>
            <a:r>
              <a:rPr lang="en-US" dirty="0"/>
              <a:t>);</a:t>
            </a:r>
            <a:br>
              <a:rPr lang="en-US" dirty="0"/>
            </a:br>
            <a:r>
              <a:rPr lang="en-US" dirty="0"/>
              <a:t>})</a:t>
            </a:r>
            <a:r>
              <a:rPr lang="en-US" dirty="0" smtClean="0"/>
              <a:t>;</a:t>
            </a:r>
          </a:p>
          <a:p>
            <a:endParaRPr lang="en-US" dirty="0"/>
          </a:p>
          <a:p>
            <a:r>
              <a:rPr lang="en-US" b="1" dirty="0" err="1">
                <a:solidFill>
                  <a:srgbClr val="000080"/>
                </a:solidFill>
              </a:rPr>
              <a:t>var</a:t>
            </a:r>
            <a:r>
              <a:rPr lang="en-US" b="1" dirty="0">
                <a:solidFill>
                  <a:srgbClr val="000080"/>
                </a:solidFill>
              </a:rPr>
              <a:t> </a:t>
            </a:r>
            <a:r>
              <a:rPr lang="en-US" dirty="0">
                <a:solidFill>
                  <a:srgbClr val="458383"/>
                </a:solidFill>
              </a:rPr>
              <a:t>subscription </a:t>
            </a:r>
            <a:r>
              <a:rPr lang="en-US" dirty="0"/>
              <a:t>= </a:t>
            </a:r>
            <a:r>
              <a:rPr lang="en-US" dirty="0" err="1"/>
              <a:t>observable.subscribe</a:t>
            </a:r>
            <a:r>
              <a:rPr lang="en-US" dirty="0"/>
              <a:t>(</a:t>
            </a:r>
            <a:br>
              <a:rPr lang="en-US" dirty="0"/>
            </a:br>
            <a:r>
              <a:rPr lang="en-US" dirty="0"/>
              <a:t>    </a:t>
            </a:r>
            <a:r>
              <a:rPr lang="en-US" b="1" dirty="0">
                <a:solidFill>
                  <a:srgbClr val="000080"/>
                </a:solidFill>
              </a:rPr>
              <a:t>function </a:t>
            </a:r>
            <a:r>
              <a:rPr lang="en-US" dirty="0"/>
              <a:t>(value) {</a:t>
            </a:r>
            <a:br>
              <a:rPr lang="en-US" dirty="0"/>
            </a:br>
            <a:r>
              <a:rPr lang="en-US" dirty="0"/>
              <a: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'Next: %s.'</a:t>
            </a:r>
            <a:r>
              <a:rPr lang="en-US" dirty="0"/>
              <a:t>, value);</a:t>
            </a:r>
            <a:br>
              <a:rPr lang="en-US" dirty="0"/>
            </a:br>
            <a:r>
              <a:rPr lang="en-US" dirty="0"/>
              <a:t>    },</a:t>
            </a:r>
            <a:br>
              <a:rPr lang="en-US" dirty="0"/>
            </a:br>
            <a:r>
              <a:rPr lang="en-US" dirty="0"/>
              <a:t>    </a:t>
            </a:r>
            <a:r>
              <a:rPr lang="en-US" b="1" dirty="0">
                <a:solidFill>
                  <a:srgbClr val="000080"/>
                </a:solidFill>
              </a:rPr>
              <a:t>function </a:t>
            </a:r>
            <a:r>
              <a:rPr lang="en-US" dirty="0"/>
              <a:t>(</a:t>
            </a:r>
            <a:r>
              <a:rPr lang="en-US" dirty="0" err="1"/>
              <a:t>ev</a:t>
            </a:r>
            <a:r>
              <a:rPr lang="en-US" dirty="0"/>
              <a:t>) {</a:t>
            </a:r>
            <a:br>
              <a:rPr lang="en-US" dirty="0"/>
            </a:br>
            <a:r>
              <a:rPr lang="en-US" dirty="0"/>
              <a: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'Error: %s!'</a:t>
            </a:r>
            <a:r>
              <a:rPr lang="en-US" dirty="0"/>
              <a:t>, </a:t>
            </a:r>
            <a:r>
              <a:rPr lang="en-US" dirty="0" err="1"/>
              <a:t>ev</a:t>
            </a:r>
            <a:r>
              <a:rPr lang="en-US" dirty="0"/>
              <a:t>);</a:t>
            </a:r>
            <a:br>
              <a:rPr lang="en-US" dirty="0"/>
            </a:br>
            <a:r>
              <a:rPr lang="en-US" dirty="0"/>
              <a:t>    },</a:t>
            </a:r>
            <a:br>
              <a:rPr lang="en-US" dirty="0"/>
            </a:br>
            <a:r>
              <a:rPr lang="en-US" dirty="0"/>
              <a:t>    </a:t>
            </a:r>
            <a:r>
              <a:rPr lang="en-US" b="1" dirty="0">
                <a:solidFill>
                  <a:srgbClr val="000080"/>
                </a:solidFill>
              </a:rPr>
              <a:t>function </a:t>
            </a:r>
            <a:r>
              <a:rPr lang="en-US" dirty="0"/>
              <a:t>() {</a:t>
            </a:r>
            <a:br>
              <a:rPr lang="en-US" dirty="0"/>
            </a:br>
            <a:r>
              <a:rPr lang="en-US" dirty="0"/>
              <a:t>        </a:t>
            </a:r>
            <a:r>
              <a:rPr lang="en-US" b="1" i="1" dirty="0" err="1">
                <a:solidFill>
                  <a:srgbClr val="660E7A"/>
                </a:solidFill>
              </a:rPr>
              <a:t>console</a:t>
            </a:r>
            <a:r>
              <a:rPr lang="en-US" dirty="0" err="1"/>
              <a:t>.</a:t>
            </a:r>
            <a:r>
              <a:rPr lang="en-US" dirty="0" err="1">
                <a:solidFill>
                  <a:srgbClr val="7A7A43"/>
                </a:solidFill>
              </a:rPr>
              <a:t>log</a:t>
            </a:r>
            <a:r>
              <a:rPr lang="en-US" dirty="0"/>
              <a:t>(</a:t>
            </a:r>
            <a:r>
              <a:rPr lang="en-US" b="1" dirty="0">
                <a:solidFill>
                  <a:srgbClr val="008000"/>
                </a:solidFill>
              </a:rPr>
              <a:t>'Completed!'</a:t>
            </a:r>
            <a:r>
              <a:rPr lang="en-US" dirty="0"/>
              <a:t>);</a:t>
            </a:r>
            <a:br>
              <a:rPr lang="en-US" dirty="0"/>
            </a:br>
            <a:r>
              <a:rPr lang="en-US" dirty="0"/>
              <a:t>    }</a:t>
            </a:r>
            <a:br>
              <a:rPr lang="en-US" dirty="0"/>
            </a:br>
            <a:r>
              <a:rPr lang="en-US" dirty="0"/>
              <a:t>);</a:t>
            </a:r>
            <a:br>
              <a:rPr lang="en-US" dirty="0"/>
            </a:br>
            <a:r>
              <a:rPr lang="en-US" dirty="0"/>
              <a:t/>
            </a:r>
            <a:br>
              <a:rPr lang="en-US" dirty="0"/>
            </a:br>
            <a:r>
              <a:rPr lang="en-US" dirty="0" err="1">
                <a:solidFill>
                  <a:srgbClr val="458383"/>
                </a:solidFill>
              </a:rPr>
              <a:t>subscription</a:t>
            </a:r>
            <a:r>
              <a:rPr lang="en-US" dirty="0" err="1"/>
              <a:t>.</a:t>
            </a:r>
            <a:r>
              <a:rPr lang="en-US" dirty="0" err="1">
                <a:solidFill>
                  <a:srgbClr val="7A7A43"/>
                </a:solidFill>
              </a:rPr>
              <a:t>dispose</a:t>
            </a:r>
            <a:r>
              <a:rPr lang="en-US" dirty="0"/>
              <a:t>();</a:t>
            </a:r>
            <a:br>
              <a:rPr lang="en-US" dirty="0"/>
            </a:br>
            <a:endParaRPr lang="en-US" dirty="0"/>
          </a:p>
        </p:txBody>
      </p:sp>
    </p:spTree>
    <p:extLst>
      <p:ext uri="{BB962C8B-B14F-4D97-AF65-F5344CB8AC3E}">
        <p14:creationId xmlns:p14="http://schemas.microsoft.com/office/powerpoint/2010/main" val="620627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producers</a:t>
            </a:r>
            <a:endParaRPr lang="en-US" dirty="0"/>
          </a:p>
        </p:txBody>
      </p:sp>
      <p:pic>
        <p:nvPicPr>
          <p:cNvPr id="3" name="Picture 2"/>
          <p:cNvPicPr>
            <a:picLocks noChangeAspect="1"/>
          </p:cNvPicPr>
          <p:nvPr/>
        </p:nvPicPr>
        <p:blipFill>
          <a:blip r:embed="rId2"/>
          <a:stretch>
            <a:fillRect/>
          </a:stretch>
        </p:blipFill>
        <p:spPr>
          <a:xfrm>
            <a:off x="1270000" y="1270000"/>
            <a:ext cx="6604000" cy="4318000"/>
          </a:xfrm>
          <a:prstGeom prst="rect">
            <a:avLst/>
          </a:prstGeom>
        </p:spPr>
      </p:pic>
    </p:spTree>
    <p:extLst>
      <p:ext uri="{BB962C8B-B14F-4D97-AF65-F5344CB8AC3E}">
        <p14:creationId xmlns:p14="http://schemas.microsoft.com/office/powerpoint/2010/main" val="2078364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get observable?</a:t>
            </a:r>
            <a:endParaRPr lang="en-US" dirty="0"/>
          </a:p>
        </p:txBody>
      </p:sp>
      <p:sp>
        <p:nvSpPr>
          <p:cNvPr id="3" name="Rectangle 2"/>
          <p:cNvSpPr/>
          <p:nvPr/>
        </p:nvSpPr>
        <p:spPr>
          <a:xfrm>
            <a:off x="822960" y="1082378"/>
            <a:ext cx="7183120" cy="2308324"/>
          </a:xfrm>
          <a:prstGeom prst="rect">
            <a:avLst/>
          </a:prstGeom>
        </p:spPr>
        <p:txBody>
          <a:bodyPr wrap="square">
            <a:spAutoFit/>
          </a:bodyPr>
          <a:lstStyle/>
          <a:p>
            <a:r>
              <a:rPr lang="en-US" sz="2400" b="1" dirty="0"/>
              <a:t>Observable creation helpers in </a:t>
            </a:r>
            <a:r>
              <a:rPr lang="en-US" sz="2400" b="1" dirty="0" err="1"/>
              <a:t>RxJS</a:t>
            </a:r>
            <a:r>
              <a:rPr lang="en-US" sz="2400" b="1" dirty="0"/>
              <a:t> </a:t>
            </a:r>
            <a:endParaRPr lang="en-US" sz="2400" b="1" dirty="0" smtClean="0"/>
          </a:p>
          <a:p>
            <a:r>
              <a:rPr lang="en-US" sz="2400" dirty="0" smtClean="0"/>
              <a:t>• </a:t>
            </a:r>
            <a:r>
              <a:rPr lang="en-US" sz="2400" dirty="0" err="1"/>
              <a:t>Observable.of</a:t>
            </a:r>
            <a:r>
              <a:rPr lang="en-US" sz="2400" dirty="0"/>
              <a:t>(value, value2, value3, …) </a:t>
            </a:r>
            <a:endParaRPr lang="en-US" sz="2400" dirty="0" smtClean="0"/>
          </a:p>
          <a:p>
            <a:r>
              <a:rPr lang="en-US" sz="2400" dirty="0" smtClean="0"/>
              <a:t>• </a:t>
            </a:r>
            <a:r>
              <a:rPr lang="en-US" sz="2400" dirty="0" err="1"/>
              <a:t>Observable.from</a:t>
            </a:r>
            <a:r>
              <a:rPr lang="en-US" sz="2400" dirty="0"/>
              <a:t>(promise/</a:t>
            </a:r>
            <a:r>
              <a:rPr lang="en-US" sz="2400" dirty="0" err="1"/>
              <a:t>iterable</a:t>
            </a:r>
            <a:r>
              <a:rPr lang="en-US" sz="2400" dirty="0"/>
              <a:t>/observable) </a:t>
            </a:r>
            <a:endParaRPr lang="en-US" sz="2400" dirty="0" smtClean="0"/>
          </a:p>
          <a:p>
            <a:r>
              <a:rPr lang="en-US" sz="2400" dirty="0" smtClean="0"/>
              <a:t>• </a:t>
            </a:r>
            <a:r>
              <a:rPr lang="en-US" sz="2400" dirty="0" err="1"/>
              <a:t>Observable.fromEvent</a:t>
            </a:r>
            <a:r>
              <a:rPr lang="en-US" sz="2400" dirty="0"/>
              <a:t>(item, </a:t>
            </a:r>
            <a:r>
              <a:rPr lang="en-US" sz="2400" dirty="0" err="1"/>
              <a:t>eventName</a:t>
            </a:r>
            <a:r>
              <a:rPr lang="en-US" sz="2400" dirty="0"/>
              <a:t>) </a:t>
            </a:r>
            <a:endParaRPr lang="en-US" sz="2400" dirty="0" smtClean="0"/>
          </a:p>
          <a:p>
            <a:r>
              <a:rPr lang="en-US" sz="2400" dirty="0" smtClean="0"/>
              <a:t>• </a:t>
            </a:r>
            <a:r>
              <a:rPr lang="en-US" sz="2400" dirty="0" err="1"/>
              <a:t>Angular’s</a:t>
            </a:r>
            <a:r>
              <a:rPr lang="en-US" sz="2400" dirty="0"/>
              <a:t> HTTP and </a:t>
            </a:r>
            <a:r>
              <a:rPr lang="en-US" sz="2400" dirty="0" err="1"/>
              <a:t>Realtime</a:t>
            </a:r>
            <a:r>
              <a:rPr lang="en-US" sz="2400" dirty="0"/>
              <a:t> Data services </a:t>
            </a:r>
            <a:endParaRPr lang="en-US" sz="2400" dirty="0" smtClean="0"/>
          </a:p>
          <a:p>
            <a:r>
              <a:rPr lang="en-US" sz="2400" dirty="0" smtClean="0"/>
              <a:t>• </a:t>
            </a:r>
            <a:r>
              <a:rPr lang="en-US" sz="2400" dirty="0"/>
              <a:t>Many community-driven </a:t>
            </a:r>
            <a:r>
              <a:rPr lang="en-US" sz="2400" dirty="0" err="1"/>
              <a:t>RxJS</a:t>
            </a:r>
            <a:r>
              <a:rPr lang="en-US" sz="2400" dirty="0"/>
              <a:t> modules and libraries</a:t>
            </a:r>
          </a:p>
        </p:txBody>
      </p:sp>
    </p:spTree>
    <p:extLst>
      <p:ext uri="{BB962C8B-B14F-4D97-AF65-F5344CB8AC3E}">
        <p14:creationId xmlns:p14="http://schemas.microsoft.com/office/powerpoint/2010/main" val="2859719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 error handling</a:t>
            </a:r>
            <a:endParaRPr lang="en-US" dirty="0"/>
          </a:p>
        </p:txBody>
      </p:sp>
      <p:sp>
        <p:nvSpPr>
          <p:cNvPr id="3" name="Rectangle 2"/>
          <p:cNvSpPr/>
          <p:nvPr/>
        </p:nvSpPr>
        <p:spPr>
          <a:xfrm>
            <a:off x="1107440" y="1404819"/>
            <a:ext cx="4572000" cy="2585323"/>
          </a:xfrm>
          <a:prstGeom prst="rect">
            <a:avLst/>
          </a:prstGeom>
        </p:spPr>
        <p:txBody>
          <a:bodyPr>
            <a:spAutoFit/>
          </a:bodyPr>
          <a:lstStyle/>
          <a:p>
            <a:r>
              <a:rPr lang="en-US" dirty="0" err="1"/>
              <a:t>myObservable.catch</a:t>
            </a:r>
            <a:r>
              <a:rPr lang="en-US" dirty="0"/>
              <a:t>(error =&gt; {</a:t>
            </a:r>
            <a:br>
              <a:rPr lang="en-US" dirty="0"/>
            </a:br>
            <a:r>
              <a:rPr lang="en-US" dirty="0"/>
              <a:t>    </a:t>
            </a:r>
            <a:r>
              <a:rPr lang="en-US" b="1" dirty="0">
                <a:solidFill>
                  <a:srgbClr val="000080"/>
                </a:solidFill>
              </a:rPr>
              <a:t>if </a:t>
            </a:r>
            <a:r>
              <a:rPr lang="en-US" dirty="0"/>
              <a:t>(error </a:t>
            </a:r>
            <a:r>
              <a:rPr lang="en-US" b="1" dirty="0" err="1">
                <a:solidFill>
                  <a:srgbClr val="000080"/>
                </a:solidFill>
              </a:rPr>
              <a:t>instanceof</a:t>
            </a:r>
            <a:r>
              <a:rPr lang="en-US" b="1" dirty="0">
                <a:solidFill>
                  <a:srgbClr val="000080"/>
                </a:solidFill>
              </a:rPr>
              <a:t> </a:t>
            </a:r>
            <a:r>
              <a:rPr lang="en-US" dirty="0" err="1"/>
              <a:t>OkayError</a:t>
            </a:r>
            <a:r>
              <a:rPr lang="en-US" dirty="0"/>
              <a:t>) {</a:t>
            </a:r>
            <a:br>
              <a:rPr lang="en-US" dirty="0"/>
            </a:br>
            <a:r>
              <a:rPr lang="en-US" dirty="0"/>
              <a:t>        </a:t>
            </a:r>
            <a:r>
              <a:rPr lang="en-US" b="1" dirty="0">
                <a:solidFill>
                  <a:srgbClr val="000080"/>
                </a:solidFill>
              </a:rPr>
              <a:t>return </a:t>
            </a:r>
            <a:r>
              <a:rPr lang="en-US" dirty="0" err="1"/>
              <a:t>Observable.of</a:t>
            </a:r>
            <a:r>
              <a:rPr lang="en-US" dirty="0"/>
              <a:t>(</a:t>
            </a:r>
            <a:r>
              <a:rPr lang="en-US" b="1" dirty="0">
                <a:solidFill>
                  <a:srgbClr val="008000"/>
                </a:solidFill>
              </a:rPr>
              <a:t>"okay"</a:t>
            </a:r>
            <a:r>
              <a:rPr lang="en-US" dirty="0"/>
              <a:t>);</a:t>
            </a:r>
            <a:br>
              <a:rPr lang="en-US" dirty="0"/>
            </a:br>
            <a:r>
              <a:rPr lang="en-US" dirty="0"/>
              <a:t>    } </a:t>
            </a:r>
            <a:r>
              <a:rPr lang="en-US" b="1" dirty="0">
                <a:solidFill>
                  <a:srgbClr val="000080"/>
                </a:solidFill>
              </a:rPr>
              <a:t>else </a:t>
            </a:r>
            <a:r>
              <a:rPr lang="en-US" dirty="0"/>
              <a:t>{</a:t>
            </a:r>
            <a:br>
              <a:rPr lang="en-US" dirty="0"/>
            </a:br>
            <a:r>
              <a:rPr lang="en-US" dirty="0"/>
              <a:t>        </a:t>
            </a:r>
            <a:r>
              <a:rPr lang="en-US" b="1" dirty="0">
                <a:solidFill>
                  <a:srgbClr val="000080"/>
                </a:solidFill>
              </a:rPr>
              <a:t>throw </a:t>
            </a:r>
            <a:r>
              <a:rPr lang="en-US" dirty="0"/>
              <a:t>error;</a:t>
            </a:r>
            <a:br>
              <a:rPr lang="en-US" dirty="0"/>
            </a:br>
            <a:r>
              <a:rPr lang="en-US" dirty="0"/>
              <a:t>    }</a:t>
            </a:r>
            <a:br>
              <a:rPr lang="en-US" dirty="0"/>
            </a:br>
            <a:r>
              <a:rPr lang="en-US" dirty="0"/>
              <a:t>});</a:t>
            </a:r>
            <a:br>
              <a:rPr lang="en-US" dirty="0"/>
            </a:br>
            <a:r>
              <a:rPr lang="en-US" dirty="0"/>
              <a:t/>
            </a:r>
            <a:br>
              <a:rPr lang="en-US" dirty="0"/>
            </a:br>
            <a:endParaRPr lang="en-US" dirty="0"/>
          </a:p>
        </p:txBody>
      </p:sp>
    </p:spTree>
    <p:extLst>
      <p:ext uri="{BB962C8B-B14F-4D97-AF65-F5344CB8AC3E}">
        <p14:creationId xmlns:p14="http://schemas.microsoft.com/office/powerpoint/2010/main" val="88151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Rxjs</a:t>
            </a:r>
            <a:r>
              <a:rPr lang="en-US" dirty="0" smtClean="0"/>
              <a:t> example</a:t>
            </a:r>
            <a:endParaRPr lang="en-US" dirty="0"/>
          </a:p>
        </p:txBody>
      </p:sp>
      <p:sp>
        <p:nvSpPr>
          <p:cNvPr id="3" name="Rectangle 2"/>
          <p:cNvSpPr/>
          <p:nvPr/>
        </p:nvSpPr>
        <p:spPr>
          <a:xfrm>
            <a:off x="452121" y="1030490"/>
            <a:ext cx="2276797" cy="1477328"/>
          </a:xfrm>
          <a:prstGeom prst="rect">
            <a:avLst/>
          </a:prstGeom>
        </p:spPr>
        <p:txBody>
          <a:bodyPr wrap="square">
            <a:spAutoFit/>
          </a:bodyPr>
          <a:lstStyle/>
          <a:p>
            <a:r>
              <a:rPr lang="en-US" i="1" dirty="0" smtClean="0"/>
              <a:t>TASK:</a:t>
            </a:r>
          </a:p>
          <a:p>
            <a:r>
              <a:rPr lang="en-US" i="1" dirty="0" smtClean="0"/>
              <a:t>Get stream </a:t>
            </a:r>
            <a:r>
              <a:rPr lang="en-US" i="1" dirty="0"/>
              <a:t>of "double click" events. consider triple clicks as double </a:t>
            </a:r>
            <a:r>
              <a:rPr lang="en-US" i="1" dirty="0" smtClean="0"/>
              <a:t>clicks.</a:t>
            </a:r>
            <a:endParaRPr lang="en-US" i="1" dirty="0"/>
          </a:p>
        </p:txBody>
      </p:sp>
      <p:pic>
        <p:nvPicPr>
          <p:cNvPr id="4" name="Picture 3"/>
          <p:cNvPicPr>
            <a:picLocks noChangeAspect="1"/>
          </p:cNvPicPr>
          <p:nvPr/>
        </p:nvPicPr>
        <p:blipFill>
          <a:blip r:embed="rId2"/>
          <a:stretch>
            <a:fillRect/>
          </a:stretch>
        </p:blipFill>
        <p:spPr>
          <a:xfrm>
            <a:off x="3119122" y="867749"/>
            <a:ext cx="4094480" cy="5749865"/>
          </a:xfrm>
          <a:prstGeom prst="rect">
            <a:avLst/>
          </a:prstGeom>
        </p:spPr>
      </p:pic>
    </p:spTree>
    <p:extLst>
      <p:ext uri="{BB962C8B-B14F-4D97-AF65-F5344CB8AC3E}">
        <p14:creationId xmlns:p14="http://schemas.microsoft.com/office/powerpoint/2010/main" val="2933320682"/>
      </p:ext>
    </p:extLst>
  </p:cSld>
  <p:clrMapOvr>
    <a:masterClrMapping/>
  </p:clrMapOvr>
</p:sld>
</file>

<file path=ppt/theme/theme1.xml><?xml version="1.0" encoding="utf-8"?>
<a:theme xmlns:a="http://schemas.openxmlformats.org/drawingml/2006/main" name="Luxoft modern 2015">
  <a:themeElements>
    <a:clrScheme name="Lux 2015 Colors">
      <a:dk1>
        <a:srgbClr val="000000"/>
      </a:dk1>
      <a:lt1>
        <a:srgbClr val="FFFFFF"/>
      </a:lt1>
      <a:dk2>
        <a:srgbClr val="1B2130"/>
      </a:dk2>
      <a:lt2>
        <a:srgbClr val="E7E6E6"/>
      </a:lt2>
      <a:accent1>
        <a:srgbClr val="445469"/>
      </a:accent1>
      <a:accent2>
        <a:srgbClr val="7D994C"/>
      </a:accent2>
      <a:accent3>
        <a:srgbClr val="3171AC"/>
      </a:accent3>
      <a:accent4>
        <a:srgbClr val="BD392F"/>
      </a:accent4>
      <a:accent5>
        <a:srgbClr val="F29B26"/>
      </a:accent5>
      <a:accent6>
        <a:srgbClr val="1EA185"/>
      </a:accent6>
      <a:hlink>
        <a:srgbClr val="D26D12"/>
      </a:hlink>
      <a:folHlink>
        <a:srgbClr val="D26D1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9525">
          <a:tailEnd type="non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Luxoft 2016 LTC Structured template" id="{40042C15-B4F2-D94F-94B4-1CD95A98B1FC}" vid="{C7E96C23-103A-5047-802D-7605F3EFAE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Luxoft 2016 LTC Structured template.potx</Template>
  <TotalTime>2537</TotalTime>
  <Words>772</Words>
  <Application>Microsoft Office PowerPoint</Application>
  <PresentationFormat>On-screen Show (4:3)</PresentationFormat>
  <Paragraphs>164</Paragraphs>
  <Slides>39</Slides>
  <Notes>1</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Luxoft modern 2015</vt:lpstr>
      <vt:lpstr>Angular 2  observables</vt:lpstr>
      <vt:lpstr>rxjs</vt:lpstr>
      <vt:lpstr>Observable pattern</vt:lpstr>
      <vt:lpstr>PowerPoint Presentation</vt:lpstr>
      <vt:lpstr>Create and subscribe observable </vt:lpstr>
      <vt:lpstr>Data producers</vt:lpstr>
      <vt:lpstr>How to get observable?</vt:lpstr>
      <vt:lpstr>Observable error handling</vt:lpstr>
      <vt:lpstr>Rxjs example</vt:lpstr>
      <vt:lpstr>Component with promises</vt:lpstr>
      <vt:lpstr>Component with observable</vt:lpstr>
      <vt:lpstr>Hot and cold observables</vt:lpstr>
      <vt:lpstr>Share operator</vt:lpstr>
      <vt:lpstr>Filter operator</vt:lpstr>
      <vt:lpstr>Map operator</vt:lpstr>
      <vt:lpstr>Scan operator</vt:lpstr>
      <vt:lpstr>Take operator</vt:lpstr>
      <vt:lpstr>Flatmap operator</vt:lpstr>
      <vt:lpstr>Switch operator</vt:lpstr>
      <vt:lpstr>Delay operator</vt:lpstr>
      <vt:lpstr>Combinelatest operator</vt:lpstr>
      <vt:lpstr>Window operator</vt:lpstr>
      <vt:lpstr>Debounce operator</vt:lpstr>
      <vt:lpstr>Debouncewithselector operator</vt:lpstr>
      <vt:lpstr>Sample operator (throttlelast)</vt:lpstr>
      <vt:lpstr>Distinct operator</vt:lpstr>
      <vt:lpstr>distinctUntilChanged operator</vt:lpstr>
      <vt:lpstr>StartWith operator</vt:lpstr>
      <vt:lpstr>Zip operator</vt:lpstr>
      <vt:lpstr>skip</vt:lpstr>
      <vt:lpstr>skipuntil</vt:lpstr>
      <vt:lpstr>takeuntil</vt:lpstr>
      <vt:lpstr>Merge operator</vt:lpstr>
      <vt:lpstr>Operator summary</vt:lpstr>
      <vt:lpstr>How angular 2 use observables?</vt:lpstr>
      <vt:lpstr>Processing input box changes with rxjs</vt:lpstr>
      <vt:lpstr>Processing async data with rxjs</vt:lpstr>
      <vt:lpstr>Processing async data with rxjs</vt:lpstr>
      <vt:lpstr>PowerPoint Presentation</vt:lpstr>
    </vt:vector>
  </TitlesOfParts>
  <Company>vladson@ya.ru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2  pipes</dc:title>
  <dc:creator>Vladimir Sonkin</dc:creator>
  <cp:lastModifiedBy>Teacher112</cp:lastModifiedBy>
  <cp:revision>29</cp:revision>
  <dcterms:created xsi:type="dcterms:W3CDTF">2016-12-06T21:20:07Z</dcterms:created>
  <dcterms:modified xsi:type="dcterms:W3CDTF">2016-12-09T13:56:26Z</dcterms:modified>
</cp:coreProperties>
</file>